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Theory of machines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0FB6-2761-4E36-9550-0B1D507C8B9A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Wessam Al Azzawi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6B59-6A8C-4E23-A8B3-3EECD1BE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4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Theory of machines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0043-4201-4F95-8FE0-503EB51B5811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Wessam Al Azzawi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986C-B408-448B-BA09-14D0B0A9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1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3244-A3A2-448C-A3EB-3BBD383E79EC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522F-C67E-4849-AD6D-070B1DFFB848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08-0115-473F-893B-A2B62E1E67FD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48F-8F78-4876-9559-E23A1639AE3A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6DC3-1A73-486C-B60F-8BE3871AD7BF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80A-AB7C-4F58-8D5E-81112E254BBB}" type="datetime1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46B9-F040-4D5C-B17F-E80AB414E1F1}" type="datetime1">
              <a:rPr lang="en-US" smtClean="0"/>
              <a:t>11/3/2018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5BF5-E935-4893-B0E4-2F9086B33AEE}" type="datetime1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5783-171E-4484-9D3E-CE21F3E8C3EF}" type="datetime1">
              <a:rPr lang="en-US" smtClean="0"/>
              <a:t>11/3/2018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5483-56B0-451F-A834-331980377F9E}" type="datetime1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31D-A4FF-4D71-BB30-78D1314518E1}" type="datetime1">
              <a:rPr lang="en-US" smtClean="0"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CA09-1B38-440F-85D5-82F6644D367B}" type="datetime1">
              <a:rPr lang="en-US" smtClean="0"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0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6400800" cy="495300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US" sz="7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SzPct val="134000"/>
              <a:buFont typeface="Arial" panose="020B0604020202020204" pitchFamily="34" charset="0"/>
              <a:buChar char="•"/>
            </a:pPr>
            <a:r>
              <a:rPr lang="en-US" sz="6800" i="1" dirty="0">
                <a:solidFill>
                  <a:schemeClr val="tx2"/>
                </a:solidFill>
              </a:rPr>
              <a:t>Screw </a:t>
            </a:r>
            <a:r>
              <a:rPr lang="en-US" sz="6800" i="1" dirty="0" smtClean="0">
                <a:solidFill>
                  <a:schemeClr val="tx2"/>
                </a:solidFill>
              </a:rPr>
              <a:t>Friction</a:t>
            </a:r>
          </a:p>
          <a:p>
            <a:pPr marL="571500" lvl="1" indent="-342900" algn="l">
              <a:buFont typeface="Wingdings" panose="05000000000000000000" pitchFamily="2" charset="2"/>
              <a:buChar char="§"/>
            </a:pPr>
            <a:r>
              <a:rPr lang="en-US" sz="6200" dirty="0">
                <a:solidFill>
                  <a:schemeClr val="tx1"/>
                </a:solidFill>
              </a:rPr>
              <a:t>Screws and nuts </a:t>
            </a:r>
            <a:r>
              <a:rPr lang="en-US" sz="6200" dirty="0" smtClean="0">
                <a:solidFill>
                  <a:schemeClr val="tx1"/>
                </a:solidFill>
              </a:rPr>
              <a:t>used </a:t>
            </a:r>
            <a:r>
              <a:rPr lang="en-US" sz="6200" dirty="0">
                <a:solidFill>
                  <a:schemeClr val="tx1"/>
                </a:solidFill>
              </a:rPr>
              <a:t>for temporary fastenings</a:t>
            </a:r>
          </a:p>
          <a:p>
            <a:pPr marL="571500" lvl="1" indent="-342900" algn="l">
              <a:buFont typeface="Wingdings" panose="05000000000000000000" pitchFamily="2" charset="2"/>
              <a:buChar char="§"/>
            </a:pPr>
            <a:r>
              <a:rPr lang="en-US" sz="6200" dirty="0" smtClean="0">
                <a:solidFill>
                  <a:schemeClr val="tx1"/>
                </a:solidFill>
              </a:rPr>
              <a:t>Made </a:t>
            </a:r>
            <a:r>
              <a:rPr lang="en-US" sz="6200" dirty="0">
                <a:solidFill>
                  <a:schemeClr val="tx1"/>
                </a:solidFill>
              </a:rPr>
              <a:t>by cutting </a:t>
            </a:r>
            <a:r>
              <a:rPr lang="en-US" sz="6200" dirty="0" smtClean="0">
                <a:solidFill>
                  <a:schemeClr val="tx1"/>
                </a:solidFill>
              </a:rPr>
              <a:t>a helical </a:t>
            </a:r>
            <a:r>
              <a:rPr lang="en-US" sz="6200" dirty="0">
                <a:solidFill>
                  <a:schemeClr val="tx1"/>
                </a:solidFill>
              </a:rPr>
              <a:t>groove on a cylindrical surface</a:t>
            </a:r>
            <a:r>
              <a:rPr lang="en-US" sz="6200" dirty="0" smtClean="0">
                <a:solidFill>
                  <a:schemeClr val="tx1"/>
                </a:solidFill>
              </a:rPr>
              <a:t>.</a:t>
            </a:r>
          </a:p>
          <a:p>
            <a:pPr marL="571500" lvl="1" indent="-342900" algn="l">
              <a:buFont typeface="Wingdings" panose="05000000000000000000" pitchFamily="2" charset="2"/>
              <a:buChar char="§"/>
            </a:pPr>
            <a:r>
              <a:rPr lang="en-US" sz="6200" dirty="0">
                <a:solidFill>
                  <a:schemeClr val="tx1"/>
                </a:solidFill>
              </a:rPr>
              <a:t>If </a:t>
            </a:r>
            <a:r>
              <a:rPr lang="en-US" sz="6200" dirty="0" smtClean="0">
                <a:solidFill>
                  <a:schemeClr val="tx1"/>
                </a:solidFill>
              </a:rPr>
              <a:t>thread is on </a:t>
            </a:r>
            <a:r>
              <a:rPr lang="en-US" sz="6200" dirty="0">
                <a:solidFill>
                  <a:schemeClr val="tx1"/>
                </a:solidFill>
              </a:rPr>
              <a:t>the outer </a:t>
            </a:r>
            <a:r>
              <a:rPr lang="en-US" sz="6200" dirty="0" smtClean="0">
                <a:solidFill>
                  <a:schemeClr val="tx1"/>
                </a:solidFill>
              </a:rPr>
              <a:t>surface, </a:t>
            </a:r>
            <a:r>
              <a:rPr lang="en-US" sz="6200" i="1" dirty="0">
                <a:solidFill>
                  <a:srgbClr val="FF0000"/>
                </a:solidFill>
              </a:rPr>
              <a:t>external </a:t>
            </a:r>
            <a:r>
              <a:rPr lang="en-US" sz="6200" i="1" dirty="0" smtClean="0">
                <a:solidFill>
                  <a:srgbClr val="FF0000"/>
                </a:solidFill>
              </a:rPr>
              <a:t>thread</a:t>
            </a:r>
          </a:p>
          <a:p>
            <a:pPr marL="571500" lvl="1" indent="-342900" algn="l">
              <a:buFont typeface="Wingdings" panose="05000000000000000000" pitchFamily="2" charset="2"/>
              <a:buChar char="§"/>
            </a:pPr>
            <a:r>
              <a:rPr lang="en-US" sz="6200" dirty="0">
                <a:solidFill>
                  <a:schemeClr val="tx1"/>
                </a:solidFill>
              </a:rPr>
              <a:t>If thread is on the inner </a:t>
            </a:r>
            <a:r>
              <a:rPr lang="en-US" sz="6200" dirty="0" smtClean="0">
                <a:solidFill>
                  <a:schemeClr val="tx1"/>
                </a:solidFill>
              </a:rPr>
              <a:t>surface, </a:t>
            </a:r>
            <a:r>
              <a:rPr lang="en-US" sz="6200" i="1" dirty="0" smtClean="0">
                <a:solidFill>
                  <a:srgbClr val="FF0000"/>
                </a:solidFill>
              </a:rPr>
              <a:t>internal thread</a:t>
            </a:r>
          </a:p>
          <a:p>
            <a:pPr marL="571500" lvl="1" indent="-342900" algn="l">
              <a:buFont typeface="Wingdings" panose="05000000000000000000" pitchFamily="2" charset="2"/>
              <a:buChar char="§"/>
            </a:pPr>
            <a:r>
              <a:rPr lang="en-US" sz="6200" dirty="0">
                <a:solidFill>
                  <a:schemeClr val="tx1"/>
                </a:solidFill>
              </a:rPr>
              <a:t>Threads are two types </a:t>
            </a:r>
            <a:r>
              <a:rPr lang="en-US" sz="6200" i="1" dirty="0" smtClean="0">
                <a:solidFill>
                  <a:srgbClr val="FF0000"/>
                </a:solidFill>
              </a:rPr>
              <a:t>V-threads </a:t>
            </a:r>
            <a:r>
              <a:rPr lang="en-US" sz="6200" dirty="0">
                <a:solidFill>
                  <a:schemeClr val="tx1"/>
                </a:solidFill>
              </a:rPr>
              <a:t>and </a:t>
            </a:r>
            <a:r>
              <a:rPr lang="en-US" sz="6200" i="1" dirty="0" smtClean="0">
                <a:solidFill>
                  <a:srgbClr val="FF0000"/>
                </a:solidFill>
              </a:rPr>
              <a:t>square threads</a:t>
            </a:r>
          </a:p>
          <a:p>
            <a:pPr marL="571500" lvl="1" indent="-342900" algn="l">
              <a:buFont typeface="Wingdings" panose="05000000000000000000" pitchFamily="2" charset="2"/>
              <a:buChar char="§"/>
            </a:pPr>
            <a:r>
              <a:rPr lang="en-US" sz="6200" dirty="0" smtClean="0">
                <a:solidFill>
                  <a:schemeClr val="tx1"/>
                </a:solidFill>
              </a:rPr>
              <a:t>V-threads </a:t>
            </a:r>
            <a:r>
              <a:rPr lang="en-US" sz="6200" dirty="0">
                <a:solidFill>
                  <a:schemeClr val="tx1"/>
                </a:solidFill>
              </a:rPr>
              <a:t>are stronger and </a:t>
            </a:r>
            <a:r>
              <a:rPr lang="en-US" sz="6200" dirty="0" smtClean="0">
                <a:solidFill>
                  <a:schemeClr val="tx1"/>
                </a:solidFill>
              </a:rPr>
              <a:t>more </a:t>
            </a:r>
            <a:r>
              <a:rPr lang="en-US" sz="6200" dirty="0">
                <a:solidFill>
                  <a:schemeClr val="tx1"/>
                </a:solidFill>
              </a:rPr>
              <a:t>frictional </a:t>
            </a:r>
            <a:r>
              <a:rPr lang="en-US" sz="6200" dirty="0" smtClean="0">
                <a:solidFill>
                  <a:schemeClr val="tx1"/>
                </a:solidFill>
              </a:rPr>
              <a:t>resistance</a:t>
            </a:r>
          </a:p>
          <a:p>
            <a:pPr marL="571500" lvl="1" indent="-342900" algn="l">
              <a:buFont typeface="Wingdings" panose="05000000000000000000" pitchFamily="2" charset="2"/>
              <a:buChar char="§"/>
            </a:pPr>
            <a:r>
              <a:rPr lang="en-US" sz="6200" dirty="0" smtClean="0">
                <a:solidFill>
                  <a:schemeClr val="tx1"/>
                </a:solidFill>
              </a:rPr>
              <a:t>V-threads have an advantage of preventing the nut from slackening</a:t>
            </a:r>
          </a:p>
          <a:p>
            <a:pPr marL="571500" lvl="1" indent="-342900" algn="l">
              <a:buFont typeface="Wingdings" panose="05000000000000000000" pitchFamily="2" charset="2"/>
              <a:buChar char="§"/>
            </a:pPr>
            <a:r>
              <a:rPr lang="en-US" sz="6200" dirty="0" smtClean="0">
                <a:solidFill>
                  <a:schemeClr val="tx1"/>
                </a:solidFill>
              </a:rPr>
              <a:t>V-threads </a:t>
            </a:r>
            <a:r>
              <a:rPr lang="en-US" sz="6200" dirty="0">
                <a:solidFill>
                  <a:schemeClr val="tx1"/>
                </a:solidFill>
              </a:rPr>
              <a:t>are used for the purpose of tightening pieces together</a:t>
            </a:r>
          </a:p>
          <a:p>
            <a:pPr marL="571500" lvl="1" indent="-342900" algn="l">
              <a:buFont typeface="Wingdings" panose="05000000000000000000" pitchFamily="2" charset="2"/>
              <a:buChar char="§"/>
            </a:pPr>
            <a:r>
              <a:rPr lang="en-US" sz="6200" dirty="0">
                <a:solidFill>
                  <a:schemeClr val="tx1"/>
                </a:solidFill>
              </a:rPr>
              <a:t>Square threads are used in screw jacks, vice screws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88048"/>
            <a:ext cx="2524125" cy="167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001000" cy="5638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Torque Required to Lower the Load by a Screw Jack:</a:t>
            </a:r>
          </a:p>
          <a:p>
            <a:pPr marL="342900" lvl="3" indent="-342900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 = </a:t>
            </a:r>
            <a:r>
              <a:rPr lang="en-US" dirty="0" smtClean="0">
                <a:solidFill>
                  <a:schemeClr val="tx1"/>
                </a:solidFill>
              </a:rPr>
              <a:t>Pitch</a:t>
            </a:r>
            <a:endParaRPr lang="en-US" dirty="0">
              <a:solidFill>
                <a:schemeClr val="tx1"/>
              </a:solidFill>
            </a:endParaRPr>
          </a:p>
          <a:p>
            <a:pPr marL="342900" lvl="3" indent="-342900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 = Mean </a:t>
            </a:r>
            <a:r>
              <a:rPr lang="en-US" dirty="0" smtClean="0">
                <a:solidFill>
                  <a:schemeClr val="tx1"/>
                </a:solidFill>
              </a:rPr>
              <a:t>diameter</a:t>
            </a:r>
            <a:endParaRPr lang="en-US" dirty="0">
              <a:solidFill>
                <a:schemeClr val="tx1"/>
              </a:solidFill>
            </a:endParaRPr>
          </a:p>
          <a:p>
            <a:pPr marL="342900" lvl="3" indent="-342900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α = Helix </a:t>
            </a:r>
            <a:r>
              <a:rPr lang="en-US" dirty="0" smtClean="0">
                <a:solidFill>
                  <a:schemeClr val="tx1"/>
                </a:solidFill>
              </a:rPr>
              <a:t>angle</a:t>
            </a:r>
            <a:endParaRPr lang="en-US" dirty="0">
              <a:solidFill>
                <a:schemeClr val="tx1"/>
              </a:solidFill>
            </a:endParaRPr>
          </a:p>
          <a:p>
            <a:pPr marL="342900" lvl="3" indent="-342900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 = Effort </a:t>
            </a:r>
            <a:r>
              <a:rPr lang="en-US" dirty="0" smtClean="0">
                <a:solidFill>
                  <a:schemeClr val="tx1"/>
                </a:solidFill>
              </a:rPr>
              <a:t>lower the load</a:t>
            </a:r>
            <a:endParaRPr lang="en-US" dirty="0">
              <a:solidFill>
                <a:schemeClr val="tx1"/>
              </a:solidFill>
            </a:endParaRPr>
          </a:p>
          <a:p>
            <a:pPr marL="342900" lvl="3" indent="-342900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 = </a:t>
            </a:r>
            <a:r>
              <a:rPr lang="en-US" dirty="0" smtClean="0">
                <a:solidFill>
                  <a:schemeClr val="tx1"/>
                </a:solidFill>
              </a:rPr>
              <a:t>Weight </a:t>
            </a:r>
            <a:r>
              <a:rPr lang="en-US" dirty="0">
                <a:solidFill>
                  <a:schemeClr val="tx1"/>
                </a:solidFill>
              </a:rPr>
              <a:t>to be </a:t>
            </a:r>
            <a:r>
              <a:rPr lang="en-US" dirty="0" smtClean="0">
                <a:solidFill>
                  <a:schemeClr val="tx1"/>
                </a:solidFill>
              </a:rPr>
              <a:t>lowered</a:t>
            </a:r>
            <a:endParaRPr lang="en-US" dirty="0">
              <a:solidFill>
                <a:schemeClr val="tx1"/>
              </a:solidFill>
            </a:endParaRPr>
          </a:p>
          <a:p>
            <a:pPr marL="342900" lvl="3" indent="-342900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μ = Coefficient of </a:t>
            </a:r>
            <a:r>
              <a:rPr lang="en-US" dirty="0" smtClean="0">
                <a:solidFill>
                  <a:schemeClr val="tx1"/>
                </a:solidFill>
              </a:rPr>
              <a:t>friction</a:t>
            </a:r>
          </a:p>
          <a:p>
            <a:pPr marL="2286000" lvl="8" algn="just">
              <a:buClr>
                <a:schemeClr val="tx1"/>
              </a:buClr>
              <a:buSzPct val="75000"/>
            </a:pPr>
            <a:r>
              <a:rPr lang="en-US" i="1" dirty="0" smtClean="0">
                <a:solidFill>
                  <a:schemeClr val="tx2"/>
                </a:solidFill>
              </a:rPr>
              <a:t>	</a:t>
            </a:r>
          </a:p>
          <a:p>
            <a:pPr marL="1714500" lvl="8">
              <a:buClr>
                <a:schemeClr val="tx1"/>
              </a:buClr>
              <a:buSzPct val="75000"/>
              <a:tabLst>
                <a:tab pos="1206500" algn="l"/>
              </a:tabLst>
            </a:pPr>
            <a:r>
              <a:rPr lang="en-US" i="1" dirty="0" smtClean="0">
                <a:solidFill>
                  <a:schemeClr val="tx2"/>
                </a:solidFill>
              </a:rPr>
              <a:t>tan </a:t>
            </a:r>
            <a:r>
              <a:rPr lang="el-GR" i="1" dirty="0" smtClean="0">
                <a:solidFill>
                  <a:schemeClr val="tx2"/>
                </a:solidFill>
              </a:rPr>
              <a:t>α = </a:t>
            </a:r>
            <a:r>
              <a:rPr lang="en-US" i="1" dirty="0" smtClean="0">
                <a:solidFill>
                  <a:schemeClr val="tx2"/>
                </a:solidFill>
              </a:rPr>
              <a:t>p/</a:t>
            </a:r>
            <a:r>
              <a:rPr lang="el-GR" i="1" dirty="0" smtClean="0">
                <a:solidFill>
                  <a:schemeClr val="tx2"/>
                </a:solidFill>
              </a:rPr>
              <a:t>π </a:t>
            </a:r>
            <a:r>
              <a:rPr lang="en-US" i="1" dirty="0" smtClean="0">
                <a:solidFill>
                  <a:schemeClr val="tx2"/>
                </a:solidFill>
              </a:rPr>
              <a:t>d</a:t>
            </a:r>
          </a:p>
          <a:p>
            <a:pPr marL="2286000" lvl="8" algn="just">
              <a:buClr>
                <a:schemeClr val="tx1"/>
              </a:buClr>
              <a:buSzPct val="75000"/>
            </a:pPr>
            <a:r>
              <a:rPr lang="en-US" dirty="0" smtClean="0">
                <a:solidFill>
                  <a:schemeClr val="tx1"/>
                </a:solidFill>
              </a:rPr>
              <a:t>Lifting </a:t>
            </a:r>
            <a:r>
              <a:rPr lang="en-US" dirty="0">
                <a:solidFill>
                  <a:schemeClr val="tx1"/>
                </a:solidFill>
              </a:rPr>
              <a:t>load              </a:t>
            </a:r>
            <a:r>
              <a:rPr lang="en-US" dirty="0" smtClean="0">
                <a:solidFill>
                  <a:schemeClr val="tx1"/>
                </a:solidFill>
              </a:rPr>
              <a:t>friction </a:t>
            </a:r>
            <a:r>
              <a:rPr lang="en-US" i="1" dirty="0" smtClean="0">
                <a:solidFill>
                  <a:schemeClr val="tx2"/>
                </a:solidFill>
              </a:rPr>
              <a:t>F </a:t>
            </a:r>
            <a:r>
              <a:rPr lang="en-US" i="1" dirty="0">
                <a:solidFill>
                  <a:schemeClr val="tx2"/>
                </a:solidFill>
              </a:rPr>
              <a:t>= </a:t>
            </a:r>
            <a:r>
              <a:rPr lang="el-GR" i="1" dirty="0">
                <a:solidFill>
                  <a:schemeClr val="tx2"/>
                </a:solidFill>
              </a:rPr>
              <a:t>μ.</a:t>
            </a:r>
            <a:r>
              <a:rPr lang="en-US" i="1" dirty="0">
                <a:solidFill>
                  <a:schemeClr val="tx2"/>
                </a:solidFill>
              </a:rPr>
              <a:t>R</a:t>
            </a:r>
            <a:r>
              <a:rPr lang="en-US" i="1" baseline="-25000" dirty="0">
                <a:solidFill>
                  <a:schemeClr val="tx2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dirty="0" smtClean="0">
                <a:solidFill>
                  <a:schemeClr val="tx1"/>
                </a:solidFill>
              </a:rPr>
              <a:t>upward</a:t>
            </a: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/>
                </a:solidFill>
              </a:rPr>
              <a:t>Resolving the forces along the plane</a:t>
            </a: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i="1" dirty="0" smtClean="0">
                <a:solidFill>
                  <a:schemeClr val="tx2"/>
                </a:solidFill>
              </a:rPr>
              <a:t>P </a:t>
            </a:r>
            <a:r>
              <a:rPr lang="en-US" i="1" dirty="0">
                <a:solidFill>
                  <a:schemeClr val="tx2"/>
                </a:solidFill>
              </a:rPr>
              <a:t>cos </a:t>
            </a:r>
            <a:r>
              <a:rPr lang="el-GR" i="1" dirty="0">
                <a:solidFill>
                  <a:schemeClr val="tx2"/>
                </a:solidFill>
              </a:rPr>
              <a:t>α = </a:t>
            </a:r>
            <a:r>
              <a:rPr lang="en-US" i="1" dirty="0" smtClean="0">
                <a:solidFill>
                  <a:schemeClr val="tx2"/>
                </a:solidFill>
              </a:rPr>
              <a:t>F -W </a:t>
            </a:r>
            <a:r>
              <a:rPr lang="en-US" i="1" dirty="0">
                <a:solidFill>
                  <a:schemeClr val="tx2"/>
                </a:solidFill>
              </a:rPr>
              <a:t>sin </a:t>
            </a:r>
            <a:r>
              <a:rPr lang="el-GR" i="1" dirty="0">
                <a:solidFill>
                  <a:schemeClr val="tx2"/>
                </a:solidFill>
              </a:rPr>
              <a:t>α </a:t>
            </a:r>
            <a:r>
              <a:rPr lang="en-US" i="1" dirty="0" smtClean="0">
                <a:solidFill>
                  <a:schemeClr val="tx2"/>
                </a:solidFill>
              </a:rPr>
              <a:t>= </a:t>
            </a:r>
            <a:r>
              <a:rPr lang="el-GR" i="1" dirty="0" smtClean="0">
                <a:solidFill>
                  <a:schemeClr val="tx2"/>
                </a:solidFill>
              </a:rPr>
              <a:t>μ.</a:t>
            </a:r>
            <a:r>
              <a:rPr lang="en-US" i="1" dirty="0">
                <a:solidFill>
                  <a:schemeClr val="tx2"/>
                </a:solidFill>
              </a:rPr>
              <a:t>R</a:t>
            </a:r>
            <a:r>
              <a:rPr lang="en-US" i="1" baseline="-25000" dirty="0">
                <a:solidFill>
                  <a:schemeClr val="tx2"/>
                </a:solidFill>
              </a:rPr>
              <a:t>N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-W </a:t>
            </a:r>
            <a:r>
              <a:rPr lang="en-US" i="1" dirty="0">
                <a:solidFill>
                  <a:schemeClr val="tx2"/>
                </a:solidFill>
              </a:rPr>
              <a:t>sin </a:t>
            </a:r>
            <a:r>
              <a:rPr lang="el-GR" i="1" dirty="0">
                <a:solidFill>
                  <a:schemeClr val="tx2"/>
                </a:solidFill>
              </a:rPr>
              <a:t>α </a:t>
            </a:r>
            <a:r>
              <a:rPr lang="en-US" i="1" dirty="0" smtClean="0">
                <a:solidFill>
                  <a:schemeClr val="tx2"/>
                </a:solidFill>
              </a:rPr>
              <a:t>……….………………………….(</a:t>
            </a:r>
            <a:r>
              <a:rPr lang="en-US" i="1" dirty="0" err="1">
                <a:solidFill>
                  <a:schemeClr val="tx2"/>
                </a:solidFill>
              </a:rPr>
              <a:t>i</a:t>
            </a:r>
            <a:r>
              <a:rPr lang="en-US" i="1" dirty="0">
                <a:solidFill>
                  <a:schemeClr val="tx2"/>
                </a:solidFill>
              </a:rPr>
              <a:t>)</a:t>
            </a: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dirty="0" smtClean="0">
                <a:solidFill>
                  <a:schemeClr val="tx1"/>
                </a:solidFill>
              </a:rPr>
              <a:t>Resolving perpendicular </a:t>
            </a:r>
            <a:r>
              <a:rPr lang="en-US" dirty="0">
                <a:solidFill>
                  <a:schemeClr val="tx1"/>
                </a:solidFill>
              </a:rPr>
              <a:t>to the </a:t>
            </a:r>
            <a:r>
              <a:rPr lang="en-US" dirty="0" smtClean="0">
                <a:solidFill>
                  <a:schemeClr val="tx1"/>
                </a:solidFill>
              </a:rPr>
              <a:t>plane</a:t>
            </a:r>
            <a:endParaRPr lang="en-US" dirty="0">
              <a:solidFill>
                <a:schemeClr val="tx1"/>
              </a:solidFill>
            </a:endParaRP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i="1" dirty="0">
                <a:solidFill>
                  <a:schemeClr val="tx2"/>
                </a:solidFill>
              </a:rPr>
              <a:t>R</a:t>
            </a:r>
            <a:r>
              <a:rPr lang="en-US" i="1" baseline="-25000" dirty="0">
                <a:solidFill>
                  <a:schemeClr val="tx2"/>
                </a:solidFill>
              </a:rPr>
              <a:t>N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smtClean="0">
                <a:solidFill>
                  <a:schemeClr val="tx2"/>
                </a:solidFill>
              </a:rPr>
              <a:t>= W </a:t>
            </a:r>
            <a:r>
              <a:rPr lang="en-US" i="1" dirty="0">
                <a:solidFill>
                  <a:schemeClr val="tx2"/>
                </a:solidFill>
              </a:rPr>
              <a:t>cos </a:t>
            </a:r>
            <a:r>
              <a:rPr lang="el-GR" i="1" dirty="0" smtClean="0">
                <a:solidFill>
                  <a:schemeClr val="tx2"/>
                </a:solidFill>
              </a:rPr>
              <a:t>α</a:t>
            </a:r>
            <a:r>
              <a:rPr lang="en-US" i="1" dirty="0" smtClean="0">
                <a:solidFill>
                  <a:schemeClr val="tx2"/>
                </a:solidFill>
              </a:rPr>
              <a:t>- </a:t>
            </a:r>
            <a:r>
              <a:rPr lang="en-US" i="1" dirty="0">
                <a:solidFill>
                  <a:schemeClr val="tx2"/>
                </a:solidFill>
              </a:rPr>
              <a:t>P sin </a:t>
            </a:r>
            <a:r>
              <a:rPr lang="el-GR" i="1" dirty="0" smtClean="0">
                <a:solidFill>
                  <a:schemeClr val="tx2"/>
                </a:solidFill>
              </a:rPr>
              <a:t>α  …</a:t>
            </a:r>
            <a:r>
              <a:rPr lang="en-US" i="1" dirty="0" smtClean="0">
                <a:solidFill>
                  <a:schemeClr val="tx2"/>
                </a:solidFill>
              </a:rPr>
              <a:t>…………..……………………………………….</a:t>
            </a:r>
            <a:r>
              <a:rPr lang="el-GR" i="1" dirty="0" smtClean="0">
                <a:solidFill>
                  <a:schemeClr val="tx2"/>
                </a:solidFill>
              </a:rPr>
              <a:t>..(</a:t>
            </a:r>
            <a:r>
              <a:rPr lang="en-US" i="1" dirty="0">
                <a:solidFill>
                  <a:schemeClr val="tx2"/>
                </a:solidFill>
              </a:rPr>
              <a:t>ii)</a:t>
            </a: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sz="2100" dirty="0">
                <a:solidFill>
                  <a:schemeClr val="tx1"/>
                </a:solidFill>
              </a:rPr>
              <a:t>Substituting this value of </a:t>
            </a:r>
            <a:r>
              <a:rPr lang="en-US" sz="2100" i="1" dirty="0">
                <a:solidFill>
                  <a:schemeClr val="tx1"/>
                </a:solidFill>
              </a:rPr>
              <a:t>R</a:t>
            </a:r>
            <a:r>
              <a:rPr lang="en-US" sz="2100" i="1" baseline="-25000" dirty="0">
                <a:solidFill>
                  <a:schemeClr val="tx2"/>
                </a:solidFill>
              </a:rPr>
              <a:t>N</a:t>
            </a:r>
            <a:r>
              <a:rPr lang="en-US" sz="2100" dirty="0">
                <a:solidFill>
                  <a:schemeClr val="tx1"/>
                </a:solidFill>
              </a:rPr>
              <a:t> in equation (</a:t>
            </a:r>
            <a:r>
              <a:rPr lang="en-US" sz="2100" dirty="0" err="1">
                <a:solidFill>
                  <a:schemeClr val="tx1"/>
                </a:solidFill>
              </a:rPr>
              <a:t>i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sz="2100" i="1" dirty="0">
                <a:solidFill>
                  <a:schemeClr val="tx2"/>
                </a:solidFill>
              </a:rPr>
              <a:t>P= W tan (</a:t>
            </a:r>
            <a:r>
              <a:rPr lang="el-GR" sz="2100" i="1" dirty="0">
                <a:solidFill>
                  <a:schemeClr val="tx2"/>
                </a:solidFill>
              </a:rPr>
              <a:t>φ − α</a:t>
            </a:r>
            <a:r>
              <a:rPr lang="el-GR" sz="2100" i="1" dirty="0" smtClean="0">
                <a:solidFill>
                  <a:schemeClr val="tx2"/>
                </a:solidFill>
              </a:rPr>
              <a:t>)</a:t>
            </a:r>
            <a:endParaRPr lang="en-US" sz="2100" i="1" dirty="0" smtClean="0">
              <a:solidFill>
                <a:schemeClr val="tx2"/>
              </a:solidFill>
            </a:endParaRP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/>
                </a:solidFill>
              </a:rPr>
              <a:t>∴ Torque required to overcome friction between the screw and nut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dirty="0" smtClean="0">
                <a:solidFill>
                  <a:schemeClr val="tx1"/>
                </a:solidFill>
              </a:rPr>
              <a:t>					</a:t>
            </a:r>
            <a:r>
              <a:rPr lang="en-US" dirty="0"/>
              <a:t> </a:t>
            </a:r>
            <a:r>
              <a:rPr lang="en-US" i="1" dirty="0">
                <a:solidFill>
                  <a:schemeClr val="tx2"/>
                </a:solidFill>
              </a:rPr>
              <a:t>When α &gt; φ, then P = tan (α – φ)</a:t>
            </a: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1320800" lvl="3" indent="-406400" algn="just">
              <a:buClr>
                <a:schemeClr val="tx1"/>
              </a:buClr>
              <a:buFont typeface="+mj-lt"/>
              <a:buAutoNum type="arabicPeriod"/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00500" y="3848100"/>
            <a:ext cx="5715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47800"/>
            <a:ext cx="4619625" cy="183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32" y="5943600"/>
            <a:ext cx="2828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3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5344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algn="just"/>
            <a:r>
              <a:rPr lang="en-US" sz="2000" i="1" dirty="0" smtClean="0">
                <a:solidFill>
                  <a:srgbClr val="FF0000"/>
                </a:solidFill>
              </a:rPr>
              <a:t>Example</a:t>
            </a:r>
            <a:r>
              <a:rPr lang="en-US" sz="1800" i="1" dirty="0" smtClean="0">
                <a:solidFill>
                  <a:srgbClr val="FF0000"/>
                </a:solidFill>
              </a:rPr>
              <a:t>. </a:t>
            </a:r>
            <a:r>
              <a:rPr lang="en-US" sz="2000" dirty="0">
                <a:solidFill>
                  <a:schemeClr val="tx1"/>
                </a:solidFill>
              </a:rPr>
              <a:t>The mean diameter of a square threaded screw jack is 50 mm. The pitch </a:t>
            </a:r>
            <a:r>
              <a:rPr lang="en-US" sz="2000" dirty="0" smtClean="0">
                <a:solidFill>
                  <a:schemeClr val="tx1"/>
                </a:solidFill>
              </a:rPr>
              <a:t>of the </a:t>
            </a:r>
            <a:r>
              <a:rPr lang="en-US" sz="2000" dirty="0">
                <a:solidFill>
                  <a:schemeClr val="tx1"/>
                </a:solidFill>
              </a:rPr>
              <a:t>thread is 10 mm. The coefficient of friction is 0.15. What force must be applied at the end of </a:t>
            </a:r>
            <a:r>
              <a:rPr lang="en-US" sz="2000" dirty="0" smtClean="0">
                <a:solidFill>
                  <a:schemeClr val="tx1"/>
                </a:solidFill>
              </a:rPr>
              <a:t>a 0.7 </a:t>
            </a:r>
            <a:r>
              <a:rPr lang="en-US" sz="2000" dirty="0">
                <a:solidFill>
                  <a:schemeClr val="tx1"/>
                </a:solidFill>
              </a:rPr>
              <a:t>m long lever, which is perpendicular to the longitudinal axis of the screw to </a:t>
            </a:r>
            <a:r>
              <a:rPr lang="en-US" sz="2000" dirty="0" smtClean="0">
                <a:solidFill>
                  <a:schemeClr val="tx1"/>
                </a:solidFill>
              </a:rPr>
              <a:t>raise a </a:t>
            </a:r>
            <a:r>
              <a:rPr lang="en-US" sz="2000" dirty="0">
                <a:solidFill>
                  <a:schemeClr val="tx1"/>
                </a:solidFill>
              </a:rPr>
              <a:t>load of 20 </a:t>
            </a:r>
            <a:r>
              <a:rPr lang="en-US" sz="2000" dirty="0" err="1" smtClean="0">
                <a:solidFill>
                  <a:schemeClr val="tx1"/>
                </a:solidFill>
              </a:rPr>
              <a:t>kN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>
                <a:solidFill>
                  <a:schemeClr val="tx1"/>
                </a:solidFill>
              </a:rPr>
              <a:t>to lower it?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590800"/>
            <a:ext cx="88201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9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0200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001000" cy="56388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</a:rPr>
              <a:t>Efficiency of a Screw Jack a Screw </a:t>
            </a:r>
            <a:r>
              <a:rPr lang="en-US" sz="2200" i="1" dirty="0" smtClean="0">
                <a:solidFill>
                  <a:schemeClr val="tx2"/>
                </a:solidFill>
              </a:rPr>
              <a:t>Jack:</a:t>
            </a:r>
          </a:p>
          <a:p>
            <a:pPr marL="0" lvl="3" algn="just">
              <a:buClr>
                <a:schemeClr val="tx1"/>
              </a:buClr>
            </a:pPr>
            <a:r>
              <a:rPr lang="en-US" sz="2200" dirty="0" smtClean="0">
                <a:solidFill>
                  <a:schemeClr val="tx1"/>
                </a:solidFill>
              </a:rPr>
              <a:t>Efficiency of </a:t>
            </a:r>
            <a:r>
              <a:rPr lang="en-US" sz="2200" dirty="0">
                <a:solidFill>
                  <a:schemeClr val="tx1"/>
                </a:solidFill>
              </a:rPr>
              <a:t>a screw jack may be defined as the ratio between effort required </a:t>
            </a:r>
            <a:r>
              <a:rPr lang="en-US" sz="2200" dirty="0" smtClean="0">
                <a:solidFill>
                  <a:schemeClr val="tx1"/>
                </a:solidFill>
              </a:rPr>
              <a:t>neglecting friction to the </a:t>
            </a:r>
            <a:r>
              <a:rPr lang="en-US" sz="2200" dirty="0">
                <a:solidFill>
                  <a:schemeClr val="tx1"/>
                </a:solidFill>
              </a:rPr>
              <a:t>effort required </a:t>
            </a:r>
            <a:r>
              <a:rPr lang="en-US" sz="2200" dirty="0" smtClean="0">
                <a:solidFill>
                  <a:schemeClr val="tx1"/>
                </a:solidFill>
              </a:rPr>
              <a:t>when friction is taken into account.</a:t>
            </a:r>
          </a:p>
          <a:p>
            <a:pPr marL="574675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/>
                </a:solidFill>
              </a:rPr>
              <a:t>For no friction, </a:t>
            </a:r>
            <a:r>
              <a:rPr lang="en-US" sz="2200" dirty="0" smtClean="0">
                <a:solidFill>
                  <a:schemeClr val="tx1"/>
                </a:solidFill>
              </a:rPr>
              <a:t>φ </a:t>
            </a:r>
            <a:r>
              <a:rPr lang="en-US" sz="2200" dirty="0">
                <a:solidFill>
                  <a:schemeClr val="tx1"/>
                </a:solidFill>
              </a:rPr>
              <a:t>equal </a:t>
            </a:r>
            <a:r>
              <a:rPr lang="en-US" sz="2200" dirty="0" smtClean="0">
                <a:solidFill>
                  <a:schemeClr val="tx1"/>
                </a:solidFill>
              </a:rPr>
              <a:t>to zero</a:t>
            </a:r>
          </a:p>
          <a:p>
            <a:pPr marL="231775" lvl="3">
              <a:buClr>
                <a:schemeClr val="tx1"/>
              </a:buClr>
            </a:pPr>
            <a:r>
              <a:rPr lang="en-US" sz="2200" i="1" dirty="0">
                <a:solidFill>
                  <a:schemeClr val="tx2"/>
                </a:solidFill>
              </a:rPr>
              <a:t>P</a:t>
            </a:r>
            <a:r>
              <a:rPr lang="en-US" sz="2200" i="1" baseline="-25000" dirty="0">
                <a:solidFill>
                  <a:schemeClr val="tx2"/>
                </a:solidFill>
              </a:rPr>
              <a:t>0</a:t>
            </a:r>
            <a:r>
              <a:rPr lang="en-US" sz="2200" i="1" dirty="0">
                <a:solidFill>
                  <a:schemeClr val="tx2"/>
                </a:solidFill>
              </a:rPr>
              <a:t> = W tan </a:t>
            </a:r>
            <a:r>
              <a:rPr lang="el-GR" sz="2200" i="1" dirty="0" smtClean="0">
                <a:solidFill>
                  <a:schemeClr val="tx2"/>
                </a:solidFill>
              </a:rPr>
              <a:t>α</a:t>
            </a:r>
            <a:endParaRPr lang="en-US" sz="2200" i="1" dirty="0" smtClean="0">
              <a:solidFill>
                <a:schemeClr val="tx2"/>
              </a:solidFill>
            </a:endParaRPr>
          </a:p>
          <a:p>
            <a:pPr marL="231775" lvl="3">
              <a:buClr>
                <a:schemeClr val="tx1"/>
              </a:buClr>
            </a:pPr>
            <a:endParaRPr lang="en-US" sz="2200" i="1" dirty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574675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2200" i="1" dirty="0" smtClean="0">
                <a:solidFill>
                  <a:schemeClr val="tx2"/>
                </a:solidFill>
              </a:rPr>
              <a:t>Efficiency is </a:t>
            </a:r>
            <a:r>
              <a:rPr lang="en-US" sz="2200" i="1" dirty="0">
                <a:solidFill>
                  <a:schemeClr val="tx2"/>
                </a:solidFill>
              </a:rPr>
              <a:t>independent of the load raised</a:t>
            </a: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1320800" lvl="3" indent="-406400" algn="just">
              <a:buClr>
                <a:schemeClr val="tx1"/>
              </a:buClr>
              <a:buFont typeface="+mj-lt"/>
              <a:buAutoNum type="arabicPeriod"/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67" y="3505200"/>
            <a:ext cx="6019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3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534400" cy="1600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algn="just"/>
            <a:r>
              <a:rPr lang="en-US" sz="2600" i="1" dirty="0" smtClean="0">
                <a:solidFill>
                  <a:srgbClr val="FF0000"/>
                </a:solidFill>
              </a:rPr>
              <a:t>Example</a:t>
            </a:r>
            <a:r>
              <a:rPr lang="en-US" sz="1800" i="1" dirty="0">
                <a:solidFill>
                  <a:srgbClr val="FF0000"/>
                </a:solidFill>
              </a:rPr>
              <a:t>. </a:t>
            </a:r>
            <a:r>
              <a:rPr lang="en-US" sz="2400" dirty="0">
                <a:solidFill>
                  <a:schemeClr val="tx2"/>
                </a:solidFill>
              </a:rPr>
              <a:t>The pitch of 50 mm mean diameter threaded screw of a screw jack is </a:t>
            </a:r>
            <a:r>
              <a:rPr lang="en-US" sz="2400" dirty="0" smtClean="0">
                <a:solidFill>
                  <a:schemeClr val="tx2"/>
                </a:solidFill>
              </a:rPr>
              <a:t>12.5 mm</a:t>
            </a:r>
            <a:r>
              <a:rPr lang="en-US" sz="2400" dirty="0">
                <a:solidFill>
                  <a:schemeClr val="tx2"/>
                </a:solidFill>
              </a:rPr>
              <a:t>. The coefficient of friction between the screw and the nut is 0.13. Determine the torque </a:t>
            </a:r>
            <a:r>
              <a:rPr lang="en-US" sz="2400" dirty="0" smtClean="0">
                <a:solidFill>
                  <a:schemeClr val="tx2"/>
                </a:solidFill>
              </a:rPr>
              <a:t>required on </a:t>
            </a:r>
            <a:r>
              <a:rPr lang="en-US" sz="2400" dirty="0">
                <a:solidFill>
                  <a:schemeClr val="tx2"/>
                </a:solidFill>
              </a:rPr>
              <a:t>the screw to raise a load of 25 </a:t>
            </a:r>
            <a:r>
              <a:rPr lang="en-US" sz="2400" dirty="0" err="1">
                <a:solidFill>
                  <a:schemeClr val="tx2"/>
                </a:solidFill>
              </a:rPr>
              <a:t>kN</a:t>
            </a:r>
            <a:r>
              <a:rPr lang="en-US" sz="2400" dirty="0">
                <a:solidFill>
                  <a:schemeClr val="tx2"/>
                </a:solidFill>
              </a:rPr>
              <a:t>, assuming the load to rotate with the screw. Determine the </a:t>
            </a:r>
            <a:r>
              <a:rPr lang="en-US" sz="2400" dirty="0" smtClean="0">
                <a:solidFill>
                  <a:schemeClr val="tx2"/>
                </a:solidFill>
              </a:rPr>
              <a:t>ratio of </a:t>
            </a:r>
            <a:r>
              <a:rPr lang="en-US" sz="2400" dirty="0">
                <a:solidFill>
                  <a:schemeClr val="tx2"/>
                </a:solidFill>
              </a:rPr>
              <a:t>the torque required to raise the load to the torque required to lower the load and also the </a:t>
            </a:r>
            <a:r>
              <a:rPr lang="en-US" sz="2400" dirty="0" smtClean="0">
                <a:solidFill>
                  <a:schemeClr val="tx2"/>
                </a:solidFill>
              </a:rPr>
              <a:t>efficiency of </a:t>
            </a:r>
            <a:r>
              <a:rPr lang="en-US" sz="2400" dirty="0">
                <a:solidFill>
                  <a:schemeClr val="tx2"/>
                </a:solidFill>
              </a:rPr>
              <a:t>the machine.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2438400"/>
            <a:ext cx="85248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8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71538"/>
            <a:ext cx="871537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8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153400" cy="54102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</a:rPr>
              <a:t>Friction of Pivot and Collar Bearing: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Pivot and </a:t>
            </a:r>
            <a:r>
              <a:rPr lang="en-US" dirty="0">
                <a:solidFill>
                  <a:schemeClr val="tx1"/>
                </a:solidFill>
              </a:rPr>
              <a:t>collar bearings are used to take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axial thrust of the rotating </a:t>
            </a:r>
            <a:r>
              <a:rPr lang="en-US" dirty="0" smtClean="0">
                <a:solidFill>
                  <a:schemeClr val="tx1"/>
                </a:solidFill>
              </a:rPr>
              <a:t>shaft  </a:t>
            </a: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Pivot may </a:t>
            </a:r>
            <a:r>
              <a:rPr lang="en-US" dirty="0">
                <a:solidFill>
                  <a:schemeClr val="tx1"/>
                </a:solidFill>
              </a:rPr>
              <a:t>have a flat surface or conical </a:t>
            </a:r>
            <a:r>
              <a:rPr lang="en-US" dirty="0" smtClean="0">
                <a:solidFill>
                  <a:schemeClr val="tx1"/>
                </a:solidFill>
              </a:rPr>
              <a:t>surface</a:t>
            </a: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67984"/>
            <a:ext cx="6548438" cy="200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1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23392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153400" cy="54102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</a:rPr>
              <a:t>Friction of Pivot and Collar Bearing: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Flat </a:t>
            </a:r>
            <a:r>
              <a:rPr lang="en-US" sz="2200" i="1" dirty="0">
                <a:solidFill>
                  <a:schemeClr val="tx2"/>
                </a:solidFill>
              </a:rPr>
              <a:t>Pivot Bearing</a:t>
            </a:r>
          </a:p>
          <a:p>
            <a:pPr marL="571500" lvl="3" algn="just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W =Load </a:t>
            </a:r>
            <a:r>
              <a:rPr lang="en-US" dirty="0" smtClean="0">
                <a:solidFill>
                  <a:schemeClr val="tx1"/>
                </a:solidFill>
              </a:rPr>
              <a:t>transmitted</a:t>
            </a:r>
            <a:endParaRPr lang="en-US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R =Radius of bearing surface,</a:t>
            </a:r>
          </a:p>
          <a:p>
            <a:pPr marL="571500" lvl="3" algn="just">
              <a:buClr>
                <a:schemeClr val="tx1"/>
              </a:buClr>
            </a:pPr>
            <a:r>
              <a:rPr lang="en-US" dirty="0">
                <a:solidFill>
                  <a:schemeClr val="tx1"/>
                </a:solidFill>
              </a:rPr>
              <a:t>p =Intensity of pressure per unit area of bearing</a:t>
            </a:r>
          </a:p>
          <a:p>
            <a:pPr marL="571500" lvl="3" algn="just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μ </a:t>
            </a:r>
            <a:r>
              <a:rPr lang="en-US" dirty="0">
                <a:solidFill>
                  <a:schemeClr val="tx1"/>
                </a:solidFill>
              </a:rPr>
              <a:t>=Coefficient of friction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571500" lvl="3" algn="just">
              <a:buClr>
                <a:schemeClr val="tx1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r>
              <a:rPr lang="en-US" i="1" dirty="0">
                <a:solidFill>
                  <a:srgbClr val="FF0000"/>
                </a:solidFill>
              </a:rPr>
              <a:t>We will consider a uniform </a:t>
            </a:r>
            <a:r>
              <a:rPr lang="en-US" i="1" dirty="0" smtClean="0">
                <a:solidFill>
                  <a:srgbClr val="FF0000"/>
                </a:solidFill>
              </a:rPr>
              <a:t>pressure case </a:t>
            </a:r>
            <a:endParaRPr lang="en-US" i="1" dirty="0">
              <a:solidFill>
                <a:srgbClr val="FF0000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6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153400" cy="12192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966788" lvl="3" algn="just">
              <a:buClr>
                <a:schemeClr val="tx2"/>
              </a:buClr>
            </a:pPr>
            <a:r>
              <a:rPr lang="en-US" dirty="0" smtClean="0">
                <a:solidFill>
                  <a:schemeClr val="tx1"/>
                </a:solidFill>
              </a:rPr>
              <a:t>Pressure is </a:t>
            </a:r>
            <a:r>
              <a:rPr lang="en-US" dirty="0">
                <a:solidFill>
                  <a:schemeClr val="tx1"/>
                </a:solidFill>
              </a:rPr>
              <a:t>uniformly </a:t>
            </a:r>
            <a:r>
              <a:rPr lang="en-US" dirty="0" smtClean="0">
                <a:solidFill>
                  <a:schemeClr val="tx1"/>
                </a:solidFill>
              </a:rPr>
              <a:t>distributed</a:t>
            </a:r>
          </a:p>
          <a:p>
            <a:pPr marL="966788" lvl="3" algn="just">
              <a:buClr>
                <a:schemeClr val="tx2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600200"/>
            <a:ext cx="181970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667000"/>
            <a:ext cx="8058150" cy="335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13" y="762000"/>
            <a:ext cx="223392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5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153400" cy="54102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2057400"/>
            <a:ext cx="80105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13" y="762000"/>
            <a:ext cx="223392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635375"/>
            <a:ext cx="1917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0200"/>
            <a:ext cx="182187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895600" y="5334000"/>
            <a:ext cx="4426526" cy="1179731"/>
            <a:chOff x="2743200" y="5334000"/>
            <a:chExt cx="4426526" cy="117973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334000"/>
              <a:ext cx="2857500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170683" y="5867400"/>
              <a:ext cx="39990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= p/</a:t>
              </a:r>
              <a:r>
                <a:rPr lang="el-GR" dirty="0"/>
                <a:t>π</a:t>
              </a:r>
              <a:r>
                <a:rPr lang="en-US" dirty="0"/>
                <a:t>d </a:t>
              </a:r>
              <a:r>
                <a:rPr lang="en-US" dirty="0" smtClean="0"/>
                <a:t>	……..(</a:t>
              </a:r>
              <a:r>
                <a:rPr lang="en-US" dirty="0"/>
                <a:t>In single-threaded screw</a:t>
              </a:r>
              <a:r>
                <a:rPr lang="en-US" dirty="0" smtClean="0"/>
                <a:t>)</a:t>
              </a:r>
            </a:p>
            <a:p>
              <a:r>
                <a:rPr lang="en-US" dirty="0"/>
                <a:t>= </a:t>
              </a:r>
              <a:r>
                <a:rPr lang="en-US" dirty="0" err="1"/>
                <a:t>n.p</a:t>
              </a:r>
              <a:r>
                <a:rPr lang="en-US" dirty="0"/>
                <a:t>/</a:t>
              </a:r>
              <a:r>
                <a:rPr lang="el-GR" dirty="0"/>
                <a:t>π</a:t>
              </a:r>
              <a:r>
                <a:rPr lang="en-US" dirty="0"/>
                <a:t>d </a:t>
              </a:r>
              <a:r>
                <a:rPr lang="en-US" dirty="0" smtClean="0"/>
                <a:t>	……..(</a:t>
              </a:r>
              <a:r>
                <a:rPr lang="en-US" dirty="0"/>
                <a:t>In multi-threaded screw)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7086600" cy="54102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5100" i="1" dirty="0" smtClean="0">
                <a:solidFill>
                  <a:srgbClr val="FF0000"/>
                </a:solidFill>
              </a:rPr>
              <a:t>Friction</a:t>
            </a:r>
            <a:r>
              <a:rPr lang="en-US" sz="6000" i="1" dirty="0" smtClean="0">
                <a:solidFill>
                  <a:srgbClr val="FF0000"/>
                </a:solidFill>
              </a:rPr>
              <a:t>:</a:t>
            </a:r>
          </a:p>
          <a:p>
            <a:pPr algn="l"/>
            <a:endParaRPr lang="en-US" sz="1700" i="1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200" i="1" dirty="0">
                <a:solidFill>
                  <a:schemeClr val="tx2"/>
                </a:solidFill>
              </a:rPr>
              <a:t>following terms are important for the study </a:t>
            </a:r>
            <a:r>
              <a:rPr lang="en-US" sz="4200" i="1" dirty="0" smtClean="0">
                <a:solidFill>
                  <a:schemeClr val="tx2"/>
                </a:solidFill>
              </a:rPr>
              <a:t>of screw </a:t>
            </a:r>
            <a:r>
              <a:rPr lang="en-US" sz="4200" i="1" dirty="0">
                <a:solidFill>
                  <a:schemeClr val="tx2"/>
                </a:solidFill>
              </a:rPr>
              <a:t>:</a:t>
            </a:r>
            <a:endParaRPr lang="en-US" sz="4200" dirty="0" smtClean="0">
              <a:solidFill>
                <a:schemeClr val="tx2"/>
              </a:solidFill>
            </a:endParaRPr>
          </a:p>
          <a:p>
            <a:pPr marL="571500" lvl="3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en-US" sz="4000" i="1" dirty="0" smtClean="0">
                <a:solidFill>
                  <a:srgbClr val="FF0000"/>
                </a:solidFill>
              </a:rPr>
              <a:t>Helix</a:t>
            </a:r>
            <a:r>
              <a:rPr lang="en-US" sz="4000" dirty="0">
                <a:solidFill>
                  <a:schemeClr val="tx1"/>
                </a:solidFill>
              </a:rPr>
              <a:t>. is the curve formed by a particle moving along a screw </a:t>
            </a:r>
            <a:r>
              <a:rPr lang="en-US" sz="4000" dirty="0" smtClean="0">
                <a:solidFill>
                  <a:schemeClr val="tx1"/>
                </a:solidFill>
              </a:rPr>
              <a:t>thread</a:t>
            </a:r>
            <a:endParaRPr lang="en-US" sz="4000" i="1" dirty="0" smtClean="0">
              <a:solidFill>
                <a:schemeClr val="tx2"/>
              </a:solidFill>
            </a:endParaRPr>
          </a:p>
          <a:p>
            <a:pPr marL="571500" lvl="3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en-US" sz="4000" i="1" dirty="0">
                <a:solidFill>
                  <a:srgbClr val="FF0000"/>
                </a:solidFill>
              </a:rPr>
              <a:t>Pitch.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smtClean="0">
                <a:solidFill>
                  <a:schemeClr val="tx1"/>
                </a:solidFill>
              </a:rPr>
              <a:t>is </a:t>
            </a:r>
            <a:r>
              <a:rPr lang="en-US" sz="4000" dirty="0">
                <a:solidFill>
                  <a:schemeClr val="tx1"/>
                </a:solidFill>
              </a:rPr>
              <a:t>the distance from a point </a:t>
            </a:r>
            <a:r>
              <a:rPr lang="en-US" sz="4000" dirty="0" smtClean="0">
                <a:solidFill>
                  <a:schemeClr val="tx1"/>
                </a:solidFill>
              </a:rPr>
              <a:t>to corresponding </a:t>
            </a:r>
            <a:r>
              <a:rPr lang="en-US" sz="4000" dirty="0">
                <a:solidFill>
                  <a:schemeClr val="tx1"/>
                </a:solidFill>
              </a:rPr>
              <a:t>point on the </a:t>
            </a:r>
            <a:r>
              <a:rPr lang="en-US" sz="4000" dirty="0" smtClean="0">
                <a:solidFill>
                  <a:schemeClr val="tx1"/>
                </a:solidFill>
              </a:rPr>
              <a:t>thread parallel </a:t>
            </a:r>
            <a:r>
              <a:rPr lang="en-US" sz="4000" dirty="0">
                <a:solidFill>
                  <a:schemeClr val="tx1"/>
                </a:solidFill>
              </a:rPr>
              <a:t>to the </a:t>
            </a:r>
            <a:r>
              <a:rPr lang="en-US" sz="4000" dirty="0" smtClean="0">
                <a:solidFill>
                  <a:schemeClr val="tx1"/>
                </a:solidFill>
              </a:rPr>
              <a:t>screw axis</a:t>
            </a:r>
          </a:p>
          <a:p>
            <a:pPr marL="571500" lvl="3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en-US" sz="4000" i="1" dirty="0">
                <a:solidFill>
                  <a:srgbClr val="FF0000"/>
                </a:solidFill>
              </a:rPr>
              <a:t>Lead</a:t>
            </a:r>
            <a:r>
              <a:rPr lang="en-US" sz="4000" dirty="0">
                <a:solidFill>
                  <a:schemeClr val="tx1"/>
                </a:solidFill>
              </a:rPr>
              <a:t>. </a:t>
            </a:r>
            <a:r>
              <a:rPr lang="en-US" sz="4000" dirty="0" smtClean="0">
                <a:solidFill>
                  <a:schemeClr val="tx1"/>
                </a:solidFill>
              </a:rPr>
              <a:t>is </a:t>
            </a:r>
            <a:r>
              <a:rPr lang="en-US" sz="4000" dirty="0">
                <a:solidFill>
                  <a:schemeClr val="tx1"/>
                </a:solidFill>
              </a:rPr>
              <a:t>the distance, a screw </a:t>
            </a:r>
            <a:r>
              <a:rPr lang="en-US" sz="4000" dirty="0" smtClean="0">
                <a:solidFill>
                  <a:schemeClr val="tx1"/>
                </a:solidFill>
              </a:rPr>
              <a:t>advances axially </a:t>
            </a:r>
            <a:r>
              <a:rPr lang="en-US" sz="4000" dirty="0">
                <a:solidFill>
                  <a:schemeClr val="tx1"/>
                </a:solidFill>
              </a:rPr>
              <a:t>in one turn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</a:p>
          <a:p>
            <a:pPr marL="571500" lvl="3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en-US" sz="4000" i="1" dirty="0">
                <a:solidFill>
                  <a:srgbClr val="FF0000"/>
                </a:solidFill>
              </a:rPr>
              <a:t>Depth of thread</a:t>
            </a:r>
            <a:r>
              <a:rPr lang="en-US" sz="4000" dirty="0">
                <a:solidFill>
                  <a:schemeClr val="tx1"/>
                </a:solidFill>
              </a:rPr>
              <a:t>. It is the distance between the top and bottom </a:t>
            </a:r>
            <a:r>
              <a:rPr lang="en-US" sz="4000" dirty="0" smtClean="0">
                <a:solidFill>
                  <a:schemeClr val="tx1"/>
                </a:solidFill>
              </a:rPr>
              <a:t>of </a:t>
            </a:r>
            <a:r>
              <a:rPr lang="en-US" sz="4000" dirty="0">
                <a:solidFill>
                  <a:schemeClr val="tx1"/>
                </a:solidFill>
              </a:rPr>
              <a:t>a </a:t>
            </a:r>
            <a:r>
              <a:rPr lang="en-US" sz="4000" dirty="0" smtClean="0">
                <a:solidFill>
                  <a:schemeClr val="tx1"/>
                </a:solidFill>
              </a:rPr>
              <a:t>thread</a:t>
            </a:r>
          </a:p>
          <a:p>
            <a:pPr marL="571500" lvl="3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en-US" sz="4000" i="1" dirty="0">
                <a:solidFill>
                  <a:srgbClr val="FF0000"/>
                </a:solidFill>
              </a:rPr>
              <a:t>Single-threaded screw</a:t>
            </a:r>
            <a:r>
              <a:rPr lang="en-US" sz="4000" dirty="0">
                <a:solidFill>
                  <a:schemeClr val="tx1"/>
                </a:solidFill>
              </a:rPr>
              <a:t>. If the lead of a screw is equal to its pitch, it is known as </a:t>
            </a:r>
            <a:r>
              <a:rPr lang="en-US" sz="4000" dirty="0" smtClean="0">
                <a:solidFill>
                  <a:schemeClr val="tx1"/>
                </a:solidFill>
              </a:rPr>
              <a:t>single threaded </a:t>
            </a:r>
            <a:r>
              <a:rPr lang="en-US" sz="4000" dirty="0">
                <a:solidFill>
                  <a:schemeClr val="tx1"/>
                </a:solidFill>
              </a:rPr>
              <a:t>screw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</a:p>
          <a:p>
            <a:pPr marL="571500" lvl="3" indent="-342900" algn="just">
              <a:buClr>
                <a:schemeClr val="tx1"/>
              </a:buClr>
              <a:buFont typeface="+mj-lt"/>
              <a:buAutoNum type="arabicPeriod"/>
            </a:pPr>
            <a:r>
              <a:rPr lang="en-US" sz="4000" i="1" dirty="0">
                <a:solidFill>
                  <a:srgbClr val="FF0000"/>
                </a:solidFill>
              </a:rPr>
              <a:t>Multi-threaded screw</a:t>
            </a:r>
            <a:r>
              <a:rPr lang="en-US" sz="4000" dirty="0">
                <a:solidFill>
                  <a:schemeClr val="tx1"/>
                </a:solidFill>
              </a:rPr>
              <a:t>. If more than one thread is cut in one lead distance of a screw, it </a:t>
            </a:r>
            <a:r>
              <a:rPr lang="en-US" sz="4000" dirty="0" smtClean="0">
                <a:solidFill>
                  <a:schemeClr val="tx1"/>
                </a:solidFill>
              </a:rPr>
              <a:t>is known </a:t>
            </a:r>
            <a:r>
              <a:rPr lang="en-US" sz="4000" dirty="0">
                <a:solidFill>
                  <a:schemeClr val="tx1"/>
                </a:solidFill>
              </a:rPr>
              <a:t>as multi-threaded screw e.g. in a double threaded screw 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228600" lvl="3" algn="just">
              <a:buClr>
                <a:schemeClr val="tx1"/>
              </a:buClr>
            </a:pPr>
            <a:r>
              <a:rPr lang="en-US" sz="4000" dirty="0">
                <a:solidFill>
                  <a:schemeClr val="tx1"/>
                </a:solidFill>
              </a:rPr>
              <a:t>	</a:t>
            </a:r>
            <a:r>
              <a:rPr lang="en-US" sz="4000" dirty="0" smtClean="0">
                <a:solidFill>
                  <a:schemeClr val="tx1"/>
                </a:solidFill>
              </a:rPr>
              <a:t>	</a:t>
            </a:r>
            <a:r>
              <a:rPr lang="en-US" sz="4000" i="1" dirty="0" smtClean="0">
                <a:solidFill>
                  <a:srgbClr val="FF0000"/>
                </a:solidFill>
              </a:rPr>
              <a:t>Lead </a:t>
            </a:r>
            <a:r>
              <a:rPr lang="en-US" sz="4000" i="1" dirty="0">
                <a:solidFill>
                  <a:srgbClr val="FF0000"/>
                </a:solidFill>
              </a:rPr>
              <a:t>= Pitch × Number of </a:t>
            </a:r>
            <a:r>
              <a:rPr lang="en-US" sz="4000" i="1" dirty="0" smtClean="0">
                <a:solidFill>
                  <a:srgbClr val="FF0000"/>
                </a:solidFill>
              </a:rPr>
              <a:t>threads</a:t>
            </a:r>
          </a:p>
          <a:p>
            <a:pPr marL="971550" lvl="3" indent="-742950" algn="just">
              <a:buClr>
                <a:schemeClr val="tx1"/>
              </a:buClr>
              <a:buFont typeface="+mj-lt"/>
              <a:buAutoNum type="arabicPeriod" startAt="7"/>
            </a:pPr>
            <a:r>
              <a:rPr lang="en-US" sz="4000" i="1" dirty="0">
                <a:solidFill>
                  <a:srgbClr val="FF0000"/>
                </a:solidFill>
              </a:rPr>
              <a:t>Helix angle</a:t>
            </a:r>
            <a:r>
              <a:rPr lang="en-US" sz="4000" dirty="0">
                <a:solidFill>
                  <a:schemeClr val="tx1"/>
                </a:solidFill>
              </a:rPr>
              <a:t>. It is the slope or inclination of the thread </a:t>
            </a:r>
            <a:r>
              <a:rPr lang="en-US" sz="4000" dirty="0" smtClean="0">
                <a:solidFill>
                  <a:schemeClr val="tx1"/>
                </a:solidFill>
              </a:rPr>
              <a:t>with the horizontal</a:t>
            </a:r>
          </a:p>
          <a:p>
            <a:pPr marL="9144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  <a:p>
            <a:pPr marL="1320800" lvl="3" indent="-406400" algn="just">
              <a:buClr>
                <a:schemeClr val="tx1"/>
              </a:buClr>
              <a:buFont typeface="+mj-lt"/>
              <a:buAutoNum type="arabicPeriod"/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86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39725" lvl="3" algn="just">
              <a:buClr>
                <a:schemeClr val="tx2"/>
              </a:buClr>
            </a:pPr>
            <a:r>
              <a:rPr lang="en-US" i="1" dirty="0" smtClean="0">
                <a:solidFill>
                  <a:srgbClr val="FF0000"/>
                </a:solidFill>
              </a:rPr>
              <a:t>Example.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vertical shaft 150 mm in diameter rotating at 100 </a:t>
            </a:r>
            <a:r>
              <a:rPr lang="en-US" dirty="0" err="1">
                <a:solidFill>
                  <a:schemeClr val="tx1"/>
                </a:solidFill>
              </a:rPr>
              <a:t>r.p.m</a:t>
            </a:r>
            <a:r>
              <a:rPr lang="en-US" dirty="0">
                <a:solidFill>
                  <a:schemeClr val="tx1"/>
                </a:solidFill>
              </a:rPr>
              <a:t>. rests on a flat </a:t>
            </a:r>
            <a:r>
              <a:rPr lang="en-US" dirty="0" smtClean="0">
                <a:solidFill>
                  <a:schemeClr val="tx1"/>
                </a:solidFill>
              </a:rPr>
              <a:t>end footstep </a:t>
            </a:r>
            <a:r>
              <a:rPr lang="en-US" dirty="0">
                <a:solidFill>
                  <a:schemeClr val="tx1"/>
                </a:solidFill>
              </a:rPr>
              <a:t>bearing. The shaft carries a vertical load of 20 </a:t>
            </a:r>
            <a:r>
              <a:rPr lang="en-US" dirty="0" err="1">
                <a:solidFill>
                  <a:schemeClr val="tx1"/>
                </a:solidFill>
              </a:rPr>
              <a:t>kN.</a:t>
            </a:r>
            <a:r>
              <a:rPr lang="en-US" dirty="0">
                <a:solidFill>
                  <a:schemeClr val="tx1"/>
                </a:solidFill>
              </a:rPr>
              <a:t> Assuming uniform pressure </a:t>
            </a:r>
            <a:r>
              <a:rPr lang="en-US" dirty="0" smtClean="0">
                <a:solidFill>
                  <a:schemeClr val="tx1"/>
                </a:solidFill>
              </a:rPr>
              <a:t>distribution and </a:t>
            </a:r>
            <a:r>
              <a:rPr lang="en-US" dirty="0">
                <a:solidFill>
                  <a:schemeClr val="tx1"/>
                </a:solidFill>
              </a:rPr>
              <a:t>coefficient of friction equal to 0.05, estimate power lost in friction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339725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686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276600"/>
            <a:ext cx="68008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9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6143625" cy="990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682625" lvl="3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Conical </a:t>
            </a:r>
            <a:r>
              <a:rPr lang="en-US" sz="2200" i="1" dirty="0">
                <a:solidFill>
                  <a:schemeClr val="tx2"/>
                </a:solidFill>
              </a:rPr>
              <a:t>Pivot Bearing</a:t>
            </a:r>
          </a:p>
          <a:p>
            <a:pPr marL="966788" lvl="3" algn="just">
              <a:buClr>
                <a:schemeClr val="tx2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89212"/>
            <a:ext cx="24669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199"/>
            <a:ext cx="5762625" cy="381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1" y="5410200"/>
            <a:ext cx="2322871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3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6143625" cy="990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682625" lvl="3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Conical </a:t>
            </a:r>
            <a:r>
              <a:rPr lang="en-US" sz="2200" i="1" dirty="0">
                <a:solidFill>
                  <a:schemeClr val="tx2"/>
                </a:solidFill>
              </a:rPr>
              <a:t>Pivot Bearing</a:t>
            </a:r>
          </a:p>
          <a:p>
            <a:pPr marL="966788" lvl="3" algn="just">
              <a:buClr>
                <a:schemeClr val="tx2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55324"/>
            <a:ext cx="2133600" cy="336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619250"/>
            <a:ext cx="86772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7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6143625" cy="990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682625" lvl="3" indent="-34290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2"/>
                </a:solidFill>
              </a:rPr>
              <a:t>Trapezoidal </a:t>
            </a:r>
            <a:r>
              <a:rPr lang="en-US" sz="2200" i="1" dirty="0" smtClean="0">
                <a:solidFill>
                  <a:schemeClr val="tx2"/>
                </a:solidFill>
              </a:rPr>
              <a:t>Conical </a:t>
            </a:r>
            <a:r>
              <a:rPr lang="en-US" sz="2200" i="1" dirty="0">
                <a:solidFill>
                  <a:schemeClr val="tx2"/>
                </a:solidFill>
              </a:rPr>
              <a:t>Pivot Bearing</a:t>
            </a:r>
            <a:endParaRPr lang="en-US" dirty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685800"/>
            <a:ext cx="2314575" cy="200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76457"/>
            <a:ext cx="3990841" cy="104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62350"/>
            <a:ext cx="5653544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3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86800" cy="21336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39725" lvl="3" algn="just">
              <a:buClr>
                <a:schemeClr val="tx2"/>
              </a:buClr>
            </a:pPr>
            <a:r>
              <a:rPr lang="en-US" i="1" dirty="0" smtClean="0">
                <a:solidFill>
                  <a:srgbClr val="FF0000"/>
                </a:solidFill>
              </a:rPr>
              <a:t>Example.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A conical pivot supports a load of 20 </a:t>
            </a:r>
            <a:r>
              <a:rPr lang="en-US" i="1" dirty="0" err="1" smtClean="0">
                <a:solidFill>
                  <a:schemeClr val="tx1"/>
                </a:solidFill>
              </a:rPr>
              <a:t>kN</a:t>
            </a:r>
            <a:r>
              <a:rPr lang="en-US" i="1" dirty="0" smtClean="0">
                <a:solidFill>
                  <a:schemeClr val="tx1"/>
                </a:solidFill>
              </a:rPr>
              <a:t>, the cone angle is 120</a:t>
            </a:r>
            <a:r>
              <a:rPr lang="en-US" i="1" baseline="30000" dirty="0" smtClean="0">
                <a:solidFill>
                  <a:schemeClr val="tx1"/>
                </a:solidFill>
              </a:rPr>
              <a:t>o</a:t>
            </a:r>
            <a:r>
              <a:rPr lang="en-US" i="1" dirty="0" smtClean="0">
                <a:solidFill>
                  <a:schemeClr val="tx1"/>
                </a:solidFill>
              </a:rPr>
              <a:t> and the intensity of normal pressure is not to exceed 0.3 N/mm2. The external diameter is twice the internal diameter. Find the outer and inner radii of the bearing surface. If the shaft rotates at 200 </a:t>
            </a:r>
            <a:r>
              <a:rPr lang="en-US" i="1" dirty="0" err="1" smtClean="0">
                <a:solidFill>
                  <a:schemeClr val="tx1"/>
                </a:solidFill>
              </a:rPr>
              <a:t>r.p.m</a:t>
            </a:r>
            <a:r>
              <a:rPr lang="en-US" i="1" dirty="0" smtClean="0">
                <a:solidFill>
                  <a:schemeClr val="tx1"/>
                </a:solidFill>
              </a:rPr>
              <a:t>. and the coefficient of friction is 0.1, find the power absorbed in friction. Assume uniform pressure.</a:t>
            </a: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819400"/>
            <a:ext cx="7915275" cy="325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7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762000"/>
            <a:ext cx="8686800" cy="4572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966788" lvl="3" algn="just">
              <a:buClr>
                <a:schemeClr val="tx2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66788" lvl="3" algn="just">
              <a:buClr>
                <a:schemeClr val="tx2"/>
              </a:buClr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3500" dirty="0">
              <a:solidFill>
                <a:schemeClr val="tx1"/>
              </a:solidFill>
            </a:endParaRPr>
          </a:p>
          <a:p>
            <a:pPr marL="571500" lvl="3" algn="just">
              <a:buClr>
                <a:schemeClr val="tx1"/>
              </a:buClr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9010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6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199"/>
            <a:ext cx="2438400" cy="280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6462712" cy="54102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Screw jack:</a:t>
            </a:r>
            <a:endParaRPr lang="en-US" sz="2200" dirty="0" smtClean="0">
              <a:solidFill>
                <a:schemeClr val="tx2"/>
              </a:solidFill>
            </a:endParaRPr>
          </a:p>
          <a:p>
            <a:pPr marL="571500" lvl="3" algn="just">
              <a:buClr>
                <a:schemeClr val="tx1"/>
              </a:buClr>
            </a:pPr>
            <a:r>
              <a:rPr lang="en-US" dirty="0" smtClean="0">
                <a:solidFill>
                  <a:schemeClr val="tx1"/>
                </a:solidFill>
              </a:rPr>
              <a:t>is a device for lifting heavy loads by applying smaller effort. It uses the principle of </a:t>
            </a:r>
            <a:r>
              <a:rPr lang="en-US" dirty="0">
                <a:solidFill>
                  <a:schemeClr val="tx1"/>
                </a:solidFill>
              </a:rPr>
              <a:t>inclined </a:t>
            </a:r>
            <a:r>
              <a:rPr lang="en-US" dirty="0" smtClean="0">
                <a:solidFill>
                  <a:schemeClr val="tx1"/>
                </a:solidFill>
              </a:rPr>
              <a:t>plane</a:t>
            </a: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It consists </a:t>
            </a:r>
            <a:r>
              <a:rPr lang="en-US" dirty="0">
                <a:solidFill>
                  <a:schemeClr val="tx1"/>
                </a:solidFill>
              </a:rPr>
              <a:t>of a square threaded </a:t>
            </a:r>
            <a:r>
              <a:rPr lang="en-US" dirty="0" smtClean="0">
                <a:solidFill>
                  <a:schemeClr val="tx1"/>
                </a:solidFill>
              </a:rPr>
              <a:t>rod called </a:t>
            </a:r>
            <a:r>
              <a:rPr lang="en-US" dirty="0">
                <a:solidFill>
                  <a:schemeClr val="tx1"/>
                </a:solidFill>
              </a:rPr>
              <a:t>screw 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It </a:t>
            </a:r>
            <a:r>
              <a:rPr lang="en-US" dirty="0">
                <a:solidFill>
                  <a:schemeClr val="tx1"/>
                </a:solidFill>
              </a:rPr>
              <a:t>fits into the inner threads of the nut. 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3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The load is </a:t>
            </a:r>
            <a:r>
              <a:rPr lang="en-US" dirty="0">
                <a:solidFill>
                  <a:schemeClr val="tx1"/>
                </a:solidFill>
              </a:rPr>
              <a:t>placed on the head of the square threaded rod </a:t>
            </a:r>
            <a:endParaRPr lang="en-US" dirty="0" smtClean="0">
              <a:solidFill>
                <a:schemeClr val="tx1"/>
              </a:solidFill>
            </a:endParaRPr>
          </a:p>
          <a:p>
            <a:pPr marL="1320800" lvl="3" indent="-406400" algn="just">
              <a:buClr>
                <a:schemeClr val="tx1"/>
              </a:buClr>
              <a:buFont typeface="+mj-lt"/>
              <a:buAutoNum type="arabicPeriod"/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1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2" y="1524000"/>
            <a:ext cx="4948238" cy="174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i="1" dirty="0" smtClean="0">
                <a:solidFill>
                  <a:schemeClr val="tx2"/>
                </a:solidFill>
              </a:rPr>
              <a:t>Torque Required to Lift the Load by a Screw Jack:</a:t>
            </a:r>
          </a:p>
          <a:p>
            <a:pPr marL="342900" lvl="3" indent="-342900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 = </a:t>
            </a:r>
            <a:r>
              <a:rPr lang="en-US" dirty="0" smtClean="0">
                <a:solidFill>
                  <a:schemeClr val="tx1"/>
                </a:solidFill>
              </a:rPr>
              <a:t>Pitch</a:t>
            </a:r>
            <a:endParaRPr lang="en-US" dirty="0">
              <a:solidFill>
                <a:schemeClr val="tx1"/>
              </a:solidFill>
            </a:endParaRPr>
          </a:p>
          <a:p>
            <a:pPr marL="342900" lvl="3" indent="-342900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 = Mean </a:t>
            </a:r>
            <a:r>
              <a:rPr lang="en-US" dirty="0" smtClean="0">
                <a:solidFill>
                  <a:schemeClr val="tx1"/>
                </a:solidFill>
              </a:rPr>
              <a:t>diameter</a:t>
            </a:r>
            <a:endParaRPr lang="en-US" dirty="0">
              <a:solidFill>
                <a:schemeClr val="tx1"/>
              </a:solidFill>
            </a:endParaRPr>
          </a:p>
          <a:p>
            <a:pPr marL="342900" lvl="3" indent="-342900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α = Helix </a:t>
            </a:r>
            <a:r>
              <a:rPr lang="en-US" dirty="0" smtClean="0">
                <a:solidFill>
                  <a:schemeClr val="tx1"/>
                </a:solidFill>
              </a:rPr>
              <a:t>angle</a:t>
            </a:r>
            <a:endParaRPr lang="en-US" dirty="0">
              <a:solidFill>
                <a:schemeClr val="tx1"/>
              </a:solidFill>
            </a:endParaRPr>
          </a:p>
          <a:p>
            <a:pPr marL="342900" lvl="3" indent="-342900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 = Effort </a:t>
            </a:r>
            <a:r>
              <a:rPr lang="en-US" dirty="0" smtClean="0">
                <a:solidFill>
                  <a:schemeClr val="tx1"/>
                </a:solidFill>
              </a:rPr>
              <a:t>lift the load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marL="342900" lvl="3" indent="-342900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 = Load to be </a:t>
            </a:r>
            <a:r>
              <a:rPr lang="en-US" dirty="0" smtClean="0">
                <a:solidFill>
                  <a:schemeClr val="tx1"/>
                </a:solidFill>
              </a:rPr>
              <a:t>lifted</a:t>
            </a:r>
            <a:endParaRPr lang="en-US" dirty="0">
              <a:solidFill>
                <a:schemeClr val="tx1"/>
              </a:solidFill>
            </a:endParaRPr>
          </a:p>
          <a:p>
            <a:pPr marL="342900" lvl="3" indent="-342900" algn="just"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μ = Coefficient of </a:t>
            </a:r>
            <a:r>
              <a:rPr lang="en-US" dirty="0" smtClean="0">
                <a:solidFill>
                  <a:schemeClr val="tx1"/>
                </a:solidFill>
              </a:rPr>
              <a:t>friction</a:t>
            </a:r>
          </a:p>
          <a:p>
            <a:pPr marL="2286000" lvl="8" algn="just">
              <a:buClr>
                <a:schemeClr val="tx1"/>
              </a:buClr>
              <a:buSzPct val="75000"/>
            </a:pPr>
            <a:r>
              <a:rPr lang="en-US" i="1" dirty="0" smtClean="0">
                <a:solidFill>
                  <a:schemeClr val="tx2"/>
                </a:solidFill>
              </a:rPr>
              <a:t>	</a:t>
            </a:r>
          </a:p>
          <a:p>
            <a:pPr marL="1714500" lvl="8">
              <a:buClr>
                <a:schemeClr val="tx1"/>
              </a:buClr>
              <a:buSzPct val="75000"/>
              <a:tabLst>
                <a:tab pos="1206500" algn="l"/>
              </a:tabLst>
            </a:pPr>
            <a:r>
              <a:rPr lang="en-US" i="1" dirty="0" smtClean="0">
                <a:solidFill>
                  <a:schemeClr val="tx2"/>
                </a:solidFill>
              </a:rPr>
              <a:t>tan </a:t>
            </a:r>
            <a:r>
              <a:rPr lang="el-GR" i="1" dirty="0" smtClean="0">
                <a:solidFill>
                  <a:schemeClr val="tx2"/>
                </a:solidFill>
              </a:rPr>
              <a:t>α = </a:t>
            </a:r>
            <a:r>
              <a:rPr lang="en-US" i="1" dirty="0" smtClean="0">
                <a:solidFill>
                  <a:schemeClr val="tx2"/>
                </a:solidFill>
              </a:rPr>
              <a:t>p/</a:t>
            </a:r>
            <a:r>
              <a:rPr lang="el-GR" i="1" dirty="0" smtClean="0">
                <a:solidFill>
                  <a:schemeClr val="tx2"/>
                </a:solidFill>
              </a:rPr>
              <a:t>π </a:t>
            </a:r>
            <a:r>
              <a:rPr lang="en-US" i="1" dirty="0" smtClean="0">
                <a:solidFill>
                  <a:schemeClr val="tx2"/>
                </a:solidFill>
              </a:rPr>
              <a:t>d</a:t>
            </a:r>
          </a:p>
          <a:p>
            <a:pPr marL="2286000" lvl="8" algn="just">
              <a:buClr>
                <a:schemeClr val="tx1"/>
              </a:buClr>
              <a:buSzPct val="75000"/>
            </a:pPr>
            <a:r>
              <a:rPr lang="en-US" dirty="0" smtClean="0">
                <a:solidFill>
                  <a:schemeClr val="tx1"/>
                </a:solidFill>
              </a:rPr>
              <a:t>Lifting </a:t>
            </a:r>
            <a:r>
              <a:rPr lang="en-US" dirty="0">
                <a:solidFill>
                  <a:schemeClr val="tx1"/>
                </a:solidFill>
              </a:rPr>
              <a:t>load              </a:t>
            </a:r>
            <a:r>
              <a:rPr lang="en-US" dirty="0" smtClean="0">
                <a:solidFill>
                  <a:schemeClr val="tx1"/>
                </a:solidFill>
              </a:rPr>
              <a:t>friction </a:t>
            </a:r>
            <a:r>
              <a:rPr lang="en-US" i="1" dirty="0" smtClean="0">
                <a:solidFill>
                  <a:schemeClr val="tx2"/>
                </a:solidFill>
              </a:rPr>
              <a:t>F </a:t>
            </a:r>
            <a:r>
              <a:rPr lang="en-US" i="1" dirty="0">
                <a:solidFill>
                  <a:schemeClr val="tx2"/>
                </a:solidFill>
              </a:rPr>
              <a:t>= </a:t>
            </a:r>
            <a:r>
              <a:rPr lang="el-GR" i="1" dirty="0">
                <a:solidFill>
                  <a:schemeClr val="tx2"/>
                </a:solidFill>
              </a:rPr>
              <a:t>μ.</a:t>
            </a:r>
            <a:r>
              <a:rPr lang="en-US" i="1" dirty="0">
                <a:solidFill>
                  <a:schemeClr val="tx2"/>
                </a:solidFill>
              </a:rPr>
              <a:t>R</a:t>
            </a:r>
            <a:r>
              <a:rPr lang="en-US" i="1" baseline="-25000" dirty="0">
                <a:solidFill>
                  <a:schemeClr val="tx2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is </a:t>
            </a:r>
            <a:r>
              <a:rPr lang="en-US" dirty="0" smtClean="0">
                <a:solidFill>
                  <a:schemeClr val="tx1"/>
                </a:solidFill>
              </a:rPr>
              <a:t>downward</a:t>
            </a: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dirty="0">
                <a:solidFill>
                  <a:schemeClr val="tx1"/>
                </a:solidFill>
              </a:rPr>
              <a:t>Resolving the forces along the plane</a:t>
            </a: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i="1" dirty="0" smtClean="0">
                <a:solidFill>
                  <a:schemeClr val="tx2"/>
                </a:solidFill>
              </a:rPr>
              <a:t>P </a:t>
            </a:r>
            <a:r>
              <a:rPr lang="en-US" i="1" dirty="0">
                <a:solidFill>
                  <a:schemeClr val="tx2"/>
                </a:solidFill>
              </a:rPr>
              <a:t>cos </a:t>
            </a:r>
            <a:r>
              <a:rPr lang="el-GR" i="1" dirty="0">
                <a:solidFill>
                  <a:schemeClr val="tx2"/>
                </a:solidFill>
              </a:rPr>
              <a:t>α = </a:t>
            </a:r>
            <a:r>
              <a:rPr lang="en-US" i="1" dirty="0">
                <a:solidFill>
                  <a:schemeClr val="tx2"/>
                </a:solidFill>
              </a:rPr>
              <a:t>W sin </a:t>
            </a:r>
            <a:r>
              <a:rPr lang="el-GR" i="1" dirty="0">
                <a:solidFill>
                  <a:schemeClr val="tx2"/>
                </a:solidFill>
              </a:rPr>
              <a:t>α + </a:t>
            </a:r>
            <a:r>
              <a:rPr lang="en-US" i="1" dirty="0">
                <a:solidFill>
                  <a:schemeClr val="tx2"/>
                </a:solidFill>
              </a:rPr>
              <a:t>F = W sin </a:t>
            </a:r>
            <a:r>
              <a:rPr lang="el-GR" i="1" dirty="0">
                <a:solidFill>
                  <a:schemeClr val="tx2"/>
                </a:solidFill>
              </a:rPr>
              <a:t>α + μ.</a:t>
            </a:r>
            <a:r>
              <a:rPr lang="en-US" i="1" dirty="0">
                <a:solidFill>
                  <a:schemeClr val="tx2"/>
                </a:solidFill>
              </a:rPr>
              <a:t>RN </a:t>
            </a:r>
            <a:r>
              <a:rPr lang="en-US" i="1" dirty="0" smtClean="0">
                <a:solidFill>
                  <a:schemeClr val="tx2"/>
                </a:solidFill>
              </a:rPr>
              <a:t>……………………………….(</a:t>
            </a:r>
            <a:r>
              <a:rPr lang="en-US" i="1" dirty="0" err="1">
                <a:solidFill>
                  <a:schemeClr val="tx2"/>
                </a:solidFill>
              </a:rPr>
              <a:t>i</a:t>
            </a:r>
            <a:r>
              <a:rPr lang="en-US" i="1" dirty="0">
                <a:solidFill>
                  <a:schemeClr val="tx2"/>
                </a:solidFill>
              </a:rPr>
              <a:t>)</a:t>
            </a: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dirty="0" smtClean="0">
                <a:solidFill>
                  <a:schemeClr val="tx1"/>
                </a:solidFill>
              </a:rPr>
              <a:t>Resolving perpendicular </a:t>
            </a:r>
            <a:r>
              <a:rPr lang="en-US" dirty="0">
                <a:solidFill>
                  <a:schemeClr val="tx1"/>
                </a:solidFill>
              </a:rPr>
              <a:t>to the </a:t>
            </a:r>
            <a:r>
              <a:rPr lang="en-US" dirty="0" smtClean="0">
                <a:solidFill>
                  <a:schemeClr val="tx1"/>
                </a:solidFill>
              </a:rPr>
              <a:t>plane</a:t>
            </a:r>
            <a:endParaRPr lang="en-US" dirty="0">
              <a:solidFill>
                <a:schemeClr val="tx1"/>
              </a:solidFill>
            </a:endParaRP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i="1" dirty="0">
                <a:solidFill>
                  <a:schemeClr val="tx2"/>
                </a:solidFill>
              </a:rPr>
              <a:t>R</a:t>
            </a:r>
            <a:r>
              <a:rPr lang="en-US" i="1" baseline="-25000" dirty="0">
                <a:solidFill>
                  <a:schemeClr val="tx2"/>
                </a:solidFill>
              </a:rPr>
              <a:t>N</a:t>
            </a:r>
            <a:r>
              <a:rPr lang="en-US" i="1" dirty="0">
                <a:solidFill>
                  <a:schemeClr val="tx2"/>
                </a:solidFill>
              </a:rPr>
              <a:t> = P sin </a:t>
            </a:r>
            <a:r>
              <a:rPr lang="el-GR" i="1" dirty="0">
                <a:solidFill>
                  <a:schemeClr val="tx2"/>
                </a:solidFill>
              </a:rPr>
              <a:t>α + </a:t>
            </a:r>
            <a:r>
              <a:rPr lang="en-US" i="1" dirty="0">
                <a:solidFill>
                  <a:schemeClr val="tx2"/>
                </a:solidFill>
              </a:rPr>
              <a:t>W cos </a:t>
            </a:r>
            <a:r>
              <a:rPr lang="el-GR" i="1" dirty="0">
                <a:solidFill>
                  <a:schemeClr val="tx2"/>
                </a:solidFill>
              </a:rPr>
              <a:t>α </a:t>
            </a:r>
            <a:r>
              <a:rPr lang="el-GR" i="1" dirty="0" smtClean="0">
                <a:solidFill>
                  <a:schemeClr val="tx2"/>
                </a:solidFill>
              </a:rPr>
              <a:t>…</a:t>
            </a:r>
            <a:r>
              <a:rPr lang="en-US" i="1" dirty="0" smtClean="0">
                <a:solidFill>
                  <a:schemeClr val="tx2"/>
                </a:solidFill>
              </a:rPr>
              <a:t>………………………………………………….</a:t>
            </a:r>
            <a:r>
              <a:rPr lang="el-GR" i="1" dirty="0" smtClean="0">
                <a:solidFill>
                  <a:schemeClr val="tx2"/>
                </a:solidFill>
              </a:rPr>
              <a:t>..(</a:t>
            </a:r>
            <a:r>
              <a:rPr lang="en-US" i="1" dirty="0">
                <a:solidFill>
                  <a:schemeClr val="tx2"/>
                </a:solidFill>
              </a:rPr>
              <a:t>ii)</a:t>
            </a: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sz="2100" dirty="0">
                <a:solidFill>
                  <a:schemeClr val="tx1"/>
                </a:solidFill>
              </a:rPr>
              <a:t>Substituting this value of </a:t>
            </a:r>
            <a:r>
              <a:rPr lang="en-US" sz="2100" i="1" dirty="0">
                <a:solidFill>
                  <a:schemeClr val="tx1"/>
                </a:solidFill>
              </a:rPr>
              <a:t>R</a:t>
            </a:r>
            <a:r>
              <a:rPr lang="en-US" sz="2100" i="1" baseline="-25000" dirty="0">
                <a:solidFill>
                  <a:schemeClr val="tx2"/>
                </a:solidFill>
              </a:rPr>
              <a:t>N</a:t>
            </a:r>
            <a:r>
              <a:rPr lang="en-US" sz="2100" dirty="0">
                <a:solidFill>
                  <a:schemeClr val="tx1"/>
                </a:solidFill>
              </a:rPr>
              <a:t> in equation (</a:t>
            </a:r>
            <a:r>
              <a:rPr lang="en-US" sz="2100" dirty="0" err="1">
                <a:solidFill>
                  <a:schemeClr val="tx1"/>
                </a:solidFill>
              </a:rPr>
              <a:t>i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  <a:endParaRPr lang="en-US" sz="2100" dirty="0">
              <a:solidFill>
                <a:schemeClr val="tx1"/>
              </a:solidFill>
            </a:endParaRP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i="1" dirty="0">
                <a:solidFill>
                  <a:schemeClr val="tx2"/>
                </a:solidFill>
              </a:rPr>
              <a:t>P cos </a:t>
            </a:r>
            <a:r>
              <a:rPr lang="el-GR" i="1" dirty="0">
                <a:solidFill>
                  <a:schemeClr val="tx2"/>
                </a:solidFill>
              </a:rPr>
              <a:t>α </a:t>
            </a:r>
            <a:r>
              <a:rPr lang="el-GR" i="1" dirty="0" smtClean="0">
                <a:solidFill>
                  <a:schemeClr val="tx2"/>
                </a:solidFill>
              </a:rPr>
              <a:t>= </a:t>
            </a:r>
            <a:r>
              <a:rPr lang="en-US" i="1" dirty="0" smtClean="0">
                <a:solidFill>
                  <a:schemeClr val="tx2"/>
                </a:solidFill>
              </a:rPr>
              <a:t>W </a:t>
            </a:r>
            <a:r>
              <a:rPr lang="en-US" i="1" dirty="0">
                <a:solidFill>
                  <a:schemeClr val="tx2"/>
                </a:solidFill>
              </a:rPr>
              <a:t>sin </a:t>
            </a:r>
            <a:r>
              <a:rPr lang="el-GR" i="1" dirty="0">
                <a:solidFill>
                  <a:schemeClr val="tx2"/>
                </a:solidFill>
              </a:rPr>
              <a:t>α + μ (</a:t>
            </a:r>
            <a:r>
              <a:rPr lang="en-US" i="1" dirty="0">
                <a:solidFill>
                  <a:schemeClr val="tx2"/>
                </a:solidFill>
              </a:rPr>
              <a:t>P sin </a:t>
            </a:r>
            <a:r>
              <a:rPr lang="el-GR" i="1" dirty="0">
                <a:solidFill>
                  <a:schemeClr val="tx2"/>
                </a:solidFill>
              </a:rPr>
              <a:t>α + </a:t>
            </a:r>
            <a:r>
              <a:rPr lang="en-US" i="1" dirty="0">
                <a:solidFill>
                  <a:schemeClr val="tx2"/>
                </a:solidFill>
              </a:rPr>
              <a:t>W cos </a:t>
            </a:r>
            <a:r>
              <a:rPr lang="el-GR" i="1" dirty="0">
                <a:solidFill>
                  <a:schemeClr val="tx2"/>
                </a:solidFill>
              </a:rPr>
              <a:t>α)</a:t>
            </a:r>
          </a:p>
          <a:p>
            <a:pPr marL="292100" lvl="8" algn="just">
              <a:buClr>
                <a:schemeClr val="tx1"/>
              </a:buClr>
              <a:buSzPct val="75000"/>
            </a:pPr>
            <a:r>
              <a:rPr lang="en-US" i="1" dirty="0" smtClean="0">
                <a:solidFill>
                  <a:schemeClr val="tx2"/>
                </a:solidFill>
              </a:rPr>
              <a:t>	</a:t>
            </a:r>
            <a:r>
              <a:rPr lang="el-GR" i="1" dirty="0" smtClean="0">
                <a:solidFill>
                  <a:schemeClr val="tx2"/>
                </a:solidFill>
              </a:rPr>
              <a:t>= </a:t>
            </a:r>
            <a:r>
              <a:rPr lang="en-US" i="1" dirty="0">
                <a:solidFill>
                  <a:schemeClr val="tx2"/>
                </a:solidFill>
              </a:rPr>
              <a:t>W sin </a:t>
            </a:r>
            <a:r>
              <a:rPr lang="el-GR" i="1" dirty="0">
                <a:solidFill>
                  <a:schemeClr val="tx2"/>
                </a:solidFill>
              </a:rPr>
              <a:t>α + μ </a:t>
            </a:r>
            <a:r>
              <a:rPr lang="en-US" i="1" dirty="0">
                <a:solidFill>
                  <a:schemeClr val="tx2"/>
                </a:solidFill>
              </a:rPr>
              <a:t>P sin </a:t>
            </a:r>
            <a:r>
              <a:rPr lang="el-GR" i="1" dirty="0">
                <a:solidFill>
                  <a:schemeClr val="tx2"/>
                </a:solidFill>
              </a:rPr>
              <a:t>α + μ </a:t>
            </a:r>
            <a:r>
              <a:rPr lang="en-US" i="1" dirty="0">
                <a:solidFill>
                  <a:schemeClr val="tx2"/>
                </a:solidFill>
              </a:rPr>
              <a:t>W cos </a:t>
            </a:r>
            <a:r>
              <a:rPr lang="el-GR" i="1" dirty="0">
                <a:solidFill>
                  <a:schemeClr val="tx2"/>
                </a:solidFill>
              </a:rPr>
              <a:t>α</a:t>
            </a:r>
            <a:endParaRPr lang="en-US" i="1" dirty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1320800" lvl="3" indent="-406400" algn="just">
              <a:buClr>
                <a:schemeClr val="tx1"/>
              </a:buClr>
              <a:buFont typeface="+mj-lt"/>
              <a:buAutoNum type="arabicPeriod"/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00500" y="3848100"/>
            <a:ext cx="5715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32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2173287" cy="3169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5334000" cy="54102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>
              <a:solidFill>
                <a:schemeClr val="tx2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  <a:p>
            <a:pPr marL="1320800" lvl="3" indent="-406400" algn="just">
              <a:buClr>
                <a:schemeClr val="tx1"/>
              </a:buClr>
              <a:buFont typeface="+mj-lt"/>
              <a:buAutoNum type="arabicPeriod"/>
            </a:pP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2590800" cy="57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3400" y="2009775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/>
              <a:t>Put </a:t>
            </a:r>
            <a:r>
              <a:rPr lang="el-GR" sz="1900" i="1" dirty="0" smtClean="0">
                <a:solidFill>
                  <a:schemeClr val="tx2"/>
                </a:solidFill>
              </a:rPr>
              <a:t>μ = </a:t>
            </a:r>
            <a:r>
              <a:rPr lang="en-US" sz="1900" i="1" dirty="0" smtClean="0">
                <a:solidFill>
                  <a:schemeClr val="tx2"/>
                </a:solidFill>
              </a:rPr>
              <a:t>tan </a:t>
            </a:r>
            <a:r>
              <a:rPr lang="el-GR" sz="1900" dirty="0" smtClean="0">
                <a:solidFill>
                  <a:schemeClr val="tx2"/>
                </a:solidFill>
              </a:rPr>
              <a:t>φ</a:t>
            </a:r>
            <a:endParaRPr lang="en-US" sz="1900" dirty="0" smtClean="0">
              <a:solidFill>
                <a:schemeClr val="tx2"/>
              </a:solidFill>
            </a:endParaRPr>
          </a:p>
          <a:p>
            <a:pPr algn="ctr"/>
            <a:r>
              <a:rPr lang="en-US" sz="1900" i="1" dirty="0" smtClean="0">
                <a:solidFill>
                  <a:schemeClr val="tx2"/>
                </a:solidFill>
              </a:rPr>
              <a:t>P= W tan (</a:t>
            </a:r>
            <a:r>
              <a:rPr lang="el-GR" sz="1900" i="1" dirty="0" smtClean="0">
                <a:solidFill>
                  <a:schemeClr val="tx2"/>
                </a:solidFill>
              </a:rPr>
              <a:t>α + </a:t>
            </a:r>
            <a:r>
              <a:rPr lang="el-GR" sz="1900" dirty="0" smtClean="0">
                <a:solidFill>
                  <a:schemeClr val="tx2"/>
                </a:solidFill>
              </a:rPr>
              <a:t>φ)</a:t>
            </a:r>
            <a:endParaRPr lang="en-US" sz="1900" dirty="0" smtClean="0">
              <a:solidFill>
                <a:schemeClr val="tx2"/>
              </a:solidFill>
            </a:endParaRPr>
          </a:p>
          <a:p>
            <a:r>
              <a:rPr lang="en-US" sz="1900" dirty="0" smtClean="0"/>
              <a:t>∴ Torque required</a:t>
            </a:r>
          </a:p>
          <a:p>
            <a:endParaRPr lang="en-US" sz="1900" dirty="0" smtClean="0"/>
          </a:p>
          <a:p>
            <a:endParaRPr lang="en-US" sz="1900" dirty="0" smtClean="0"/>
          </a:p>
          <a:p>
            <a:r>
              <a:rPr lang="en-US" sz="1900" dirty="0" smtClean="0"/>
              <a:t>If the axial load is taken up by a thrust collar or a flat surface, as shown in Fig., the torque required to overcome friction at the collar</a:t>
            </a:r>
          </a:p>
          <a:p>
            <a:endParaRPr lang="en-US" sz="1900" dirty="0" smtClean="0"/>
          </a:p>
          <a:p>
            <a:endParaRPr lang="en-US" sz="1900" dirty="0" smtClean="0"/>
          </a:p>
          <a:p>
            <a:r>
              <a:rPr lang="en-US" sz="1900" dirty="0" smtClean="0"/>
              <a:t>Total torque: </a:t>
            </a:r>
          </a:p>
          <a:p>
            <a:endParaRPr lang="en-US" sz="1900" dirty="0" smtClean="0"/>
          </a:p>
          <a:p>
            <a:r>
              <a:rPr lang="en-US" sz="1900" dirty="0"/>
              <a:t>If an effort P</a:t>
            </a:r>
            <a:r>
              <a:rPr lang="en-US" sz="1900" baseline="-25000" dirty="0"/>
              <a:t>1</a:t>
            </a:r>
            <a:r>
              <a:rPr lang="en-US" sz="1900" dirty="0"/>
              <a:t> is applied at the end of a lever of arm length l, then the total torque </a:t>
            </a:r>
            <a:r>
              <a:rPr lang="en-US" sz="1900" dirty="0" smtClean="0"/>
              <a:t>required </a:t>
            </a:r>
          </a:p>
          <a:p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005053"/>
            <a:ext cx="3100389" cy="5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080747" cy="65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4857750"/>
            <a:ext cx="3080747" cy="56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642" y="5867400"/>
            <a:ext cx="1681957" cy="529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33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2000"/>
            <a:ext cx="7772400" cy="54102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chemeClr val="tx1"/>
                </a:solidFill>
              </a:rPr>
              <a:t>nominal </a:t>
            </a:r>
            <a:r>
              <a:rPr lang="en-US" sz="2000" dirty="0">
                <a:solidFill>
                  <a:schemeClr val="tx1"/>
                </a:solidFill>
              </a:rPr>
              <a:t>diameter (d</a:t>
            </a:r>
            <a:r>
              <a:rPr lang="en-US" sz="2000" baseline="-25000" dirty="0">
                <a:solidFill>
                  <a:schemeClr val="tx1"/>
                </a:solidFill>
              </a:rPr>
              <a:t>0</a:t>
            </a:r>
            <a:r>
              <a:rPr lang="en-US" sz="2000" dirty="0">
                <a:solidFill>
                  <a:schemeClr val="tx1"/>
                </a:solidFill>
              </a:rPr>
              <a:t>) and the **core diameter (d</a:t>
            </a:r>
            <a:r>
              <a:rPr lang="en-US" sz="2000" baseline="-25000" dirty="0">
                <a:solidFill>
                  <a:schemeClr val="tx1"/>
                </a:solidFill>
              </a:rPr>
              <a:t>c</a:t>
            </a:r>
            <a:r>
              <a:rPr lang="en-US" sz="2000" dirty="0">
                <a:solidFill>
                  <a:schemeClr val="tx1"/>
                </a:solidFill>
              </a:rPr>
              <a:t>) of the screw thread is </a:t>
            </a:r>
            <a:r>
              <a:rPr lang="en-US" sz="2000" dirty="0" smtClean="0">
                <a:solidFill>
                  <a:schemeClr val="tx1"/>
                </a:solidFill>
              </a:rPr>
              <a:t>given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/>
                </a:solidFill>
              </a:rPr>
              <a:t>Since the mechanical advantage is the ratio of load lifted (W) to the effort applied (P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) at the end </a:t>
            </a:r>
            <a:r>
              <a:rPr lang="en-US" sz="2000" dirty="0" smtClean="0">
                <a:solidFill>
                  <a:schemeClr val="tx1"/>
                </a:solidFill>
              </a:rPr>
              <a:t>of the </a:t>
            </a:r>
            <a:r>
              <a:rPr lang="en-US" sz="2000" dirty="0">
                <a:solidFill>
                  <a:schemeClr val="tx1"/>
                </a:solidFill>
              </a:rPr>
              <a:t>lever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11701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351" y="3124200"/>
            <a:ext cx="717749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534400" cy="1645698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algn="just"/>
            <a:r>
              <a:rPr lang="en-US" sz="1800" i="1" dirty="0" smtClean="0">
                <a:solidFill>
                  <a:srgbClr val="FF0000"/>
                </a:solidFill>
              </a:rPr>
              <a:t>Example. </a:t>
            </a:r>
            <a:r>
              <a:rPr lang="en-US" sz="1800" dirty="0">
                <a:solidFill>
                  <a:schemeClr val="tx1"/>
                </a:solidFill>
              </a:rPr>
              <a:t>An electric motor driven power screw moves a nut in a </a:t>
            </a:r>
            <a:r>
              <a:rPr lang="en-US" sz="1800" dirty="0" smtClean="0">
                <a:solidFill>
                  <a:schemeClr val="tx1"/>
                </a:solidFill>
              </a:rPr>
              <a:t>horizontal plane against </a:t>
            </a:r>
            <a:r>
              <a:rPr lang="en-US" sz="1800" dirty="0">
                <a:solidFill>
                  <a:schemeClr val="tx1"/>
                </a:solidFill>
              </a:rPr>
              <a:t>a force of 75 </a:t>
            </a:r>
            <a:r>
              <a:rPr lang="en-US" sz="1800" dirty="0" err="1">
                <a:solidFill>
                  <a:schemeClr val="tx1"/>
                </a:solidFill>
              </a:rPr>
              <a:t>kN</a:t>
            </a:r>
            <a:r>
              <a:rPr lang="en-US" sz="1800" dirty="0">
                <a:solidFill>
                  <a:schemeClr val="tx1"/>
                </a:solidFill>
              </a:rPr>
              <a:t> at a speed of 300 mm/min. The screw has a single square thread of 6 </a:t>
            </a:r>
            <a:r>
              <a:rPr lang="en-US" sz="1800" dirty="0" smtClean="0">
                <a:solidFill>
                  <a:schemeClr val="tx1"/>
                </a:solidFill>
              </a:rPr>
              <a:t>mm pitch </a:t>
            </a:r>
            <a:r>
              <a:rPr lang="en-US" sz="1800" dirty="0">
                <a:solidFill>
                  <a:schemeClr val="tx1"/>
                </a:solidFill>
              </a:rPr>
              <a:t>on a major </a:t>
            </a:r>
            <a:r>
              <a:rPr lang="en-US" sz="1800" dirty="0" smtClean="0">
                <a:solidFill>
                  <a:schemeClr val="tx1"/>
                </a:solidFill>
              </a:rPr>
              <a:t>diameter (nominal diameter) </a:t>
            </a:r>
            <a:r>
              <a:rPr lang="en-US" sz="1800" dirty="0">
                <a:solidFill>
                  <a:schemeClr val="tx1"/>
                </a:solidFill>
              </a:rPr>
              <a:t>of 40 mm. The coefficient of friction at the screw threads is 0.1. </a:t>
            </a:r>
            <a:r>
              <a:rPr lang="en-US" sz="1800" dirty="0" smtClean="0">
                <a:solidFill>
                  <a:schemeClr val="tx1"/>
                </a:solidFill>
              </a:rPr>
              <a:t>Estimate power </a:t>
            </a:r>
            <a:r>
              <a:rPr lang="en-US" sz="1800" dirty="0">
                <a:solidFill>
                  <a:schemeClr val="tx1"/>
                </a:solidFill>
              </a:rPr>
              <a:t>of the motor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1800" dirty="0" smtClean="0">
              <a:solidFill>
                <a:schemeClr val="tx1"/>
              </a:solidFill>
            </a:endParaRP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7699"/>
            <a:ext cx="5638801" cy="384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762000"/>
            <a:ext cx="8534400" cy="3048000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FF0000"/>
                </a:solidFill>
              </a:rPr>
              <a:t>Friction:</a:t>
            </a:r>
          </a:p>
          <a:p>
            <a:pPr algn="just"/>
            <a:r>
              <a:rPr lang="en-US" sz="1800" i="1" dirty="0" smtClean="0">
                <a:solidFill>
                  <a:srgbClr val="FF0000"/>
                </a:solidFill>
              </a:rPr>
              <a:t>Example. </a:t>
            </a:r>
            <a:r>
              <a:rPr lang="en-US" sz="1800" dirty="0">
                <a:solidFill>
                  <a:schemeClr val="tx1"/>
                </a:solidFill>
              </a:rPr>
              <a:t>A turnbuckle, with </a:t>
            </a:r>
            <a:r>
              <a:rPr lang="en-US" sz="1800" dirty="0" smtClean="0">
                <a:solidFill>
                  <a:schemeClr val="tx1"/>
                </a:solidFill>
              </a:rPr>
              <a:t>right and </a:t>
            </a:r>
            <a:r>
              <a:rPr lang="en-US" sz="1800" dirty="0">
                <a:solidFill>
                  <a:schemeClr val="tx1"/>
                </a:solidFill>
              </a:rPr>
              <a:t>left hand single start threads, is used to couple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two wagons. Its thread pitch is 12 mm and </a:t>
            </a:r>
            <a:r>
              <a:rPr lang="en-US" sz="1800" dirty="0" smtClean="0">
                <a:solidFill>
                  <a:schemeClr val="tx1"/>
                </a:solidFill>
              </a:rPr>
              <a:t>mean diameter </a:t>
            </a:r>
            <a:r>
              <a:rPr lang="en-US" sz="1800" dirty="0">
                <a:solidFill>
                  <a:schemeClr val="tx1"/>
                </a:solidFill>
              </a:rPr>
              <a:t>40 mm. The coefficient of friction </a:t>
            </a:r>
            <a:r>
              <a:rPr lang="en-US" sz="1800" dirty="0" smtClean="0">
                <a:solidFill>
                  <a:schemeClr val="tx1"/>
                </a:solidFill>
              </a:rPr>
              <a:t>between the </a:t>
            </a:r>
            <a:r>
              <a:rPr lang="en-US" sz="1800" dirty="0">
                <a:solidFill>
                  <a:schemeClr val="tx1"/>
                </a:solidFill>
              </a:rPr>
              <a:t>nut and screw is 0.16</a:t>
            </a:r>
            <a:r>
              <a:rPr lang="en-US" sz="1800" dirty="0" smtClean="0">
                <a:solidFill>
                  <a:schemeClr val="tx1"/>
                </a:solidFill>
              </a:rPr>
              <a:t>. 1</a:t>
            </a:r>
            <a:r>
              <a:rPr lang="en-US" sz="1800" dirty="0">
                <a:solidFill>
                  <a:schemeClr val="tx1"/>
                </a:solidFill>
              </a:rPr>
              <a:t>. Determine the work done in drawing the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wagons together a distance of 240 mm, against </a:t>
            </a:r>
            <a:r>
              <a:rPr lang="en-US" sz="1800" dirty="0" smtClean="0">
                <a:solidFill>
                  <a:schemeClr val="tx1"/>
                </a:solidFill>
              </a:rPr>
              <a:t>a steady </a:t>
            </a:r>
            <a:r>
              <a:rPr lang="en-US" sz="1800" dirty="0">
                <a:solidFill>
                  <a:schemeClr val="tx1"/>
                </a:solidFill>
              </a:rPr>
              <a:t>load of 2500 N</a:t>
            </a:r>
            <a:r>
              <a:rPr lang="en-US" sz="1800" dirty="0" smtClean="0">
                <a:solidFill>
                  <a:schemeClr val="tx1"/>
                </a:solidFill>
              </a:rPr>
              <a:t>. 2</a:t>
            </a:r>
            <a:r>
              <a:rPr lang="en-US" sz="1800" dirty="0">
                <a:solidFill>
                  <a:schemeClr val="tx1"/>
                </a:solidFill>
              </a:rPr>
              <a:t>. If the load increases from 2500 N to </a:t>
            </a:r>
            <a:r>
              <a:rPr lang="en-US" sz="1800" dirty="0" smtClean="0">
                <a:solidFill>
                  <a:schemeClr val="tx1"/>
                </a:solidFill>
              </a:rPr>
              <a:t>6000 N </a:t>
            </a:r>
            <a:r>
              <a:rPr lang="en-US" sz="1800" dirty="0">
                <a:solidFill>
                  <a:schemeClr val="tx1"/>
                </a:solidFill>
              </a:rPr>
              <a:t>over the distance of 240mm, what is the work </a:t>
            </a:r>
            <a:r>
              <a:rPr lang="en-US" sz="1800" dirty="0" smtClean="0">
                <a:solidFill>
                  <a:schemeClr val="tx1"/>
                </a:solidFill>
              </a:rPr>
              <a:t>to be </a:t>
            </a:r>
            <a:r>
              <a:rPr lang="en-US" sz="1800" dirty="0">
                <a:solidFill>
                  <a:schemeClr val="tx1"/>
                </a:solidFill>
              </a:rPr>
              <a:t>done</a:t>
            </a:r>
            <a:r>
              <a:rPr lang="en-US" sz="1800" dirty="0" smtClean="0">
                <a:solidFill>
                  <a:schemeClr val="tx1"/>
                </a:solidFill>
              </a:rPr>
              <a:t>? 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Solution. Given : p = 12 mm ; d = 40 mm </a:t>
            </a:r>
            <a:r>
              <a:rPr lang="en-US" sz="1800" dirty="0" smtClean="0">
                <a:solidFill>
                  <a:schemeClr val="tx1"/>
                </a:solidFill>
              </a:rPr>
              <a:t>; μ </a:t>
            </a:r>
            <a:r>
              <a:rPr lang="en-US" sz="1800" dirty="0">
                <a:solidFill>
                  <a:schemeClr val="tx1"/>
                </a:solidFill>
              </a:rPr>
              <a:t>= tan φ = 0.16 ; 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W </a:t>
            </a:r>
            <a:r>
              <a:rPr lang="en-US" sz="1800" dirty="0">
                <a:solidFill>
                  <a:schemeClr val="tx1"/>
                </a:solidFill>
              </a:rPr>
              <a:t>= 2500 N</a:t>
            </a:r>
          </a:p>
          <a:p>
            <a:pPr marL="342900" lvl="3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200" i="1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819400"/>
            <a:ext cx="18669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09" y="3886200"/>
            <a:ext cx="6569691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9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/>
          </a:bodyPr>
          <a:lstStyle/>
          <a:p>
            <a:r>
              <a:rPr lang="en-US" sz="1800" i="1" dirty="0" smtClean="0"/>
              <a:t>Theory of machines						</a:t>
            </a:r>
            <a:r>
              <a:rPr lang="en-US" sz="1800" i="1" dirty="0" err="1" smtClean="0"/>
              <a:t>Wessam</a:t>
            </a:r>
            <a:r>
              <a:rPr lang="en-US" sz="1800" i="1" dirty="0" smtClean="0"/>
              <a:t> Al </a:t>
            </a:r>
            <a:r>
              <a:rPr lang="en-US" sz="1800" i="1" dirty="0" err="1" smtClean="0"/>
              <a:t>Azzawi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11/3/2018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71600"/>
            <a:ext cx="88106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1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10967</TotalTime>
  <Words>1273</Words>
  <Application>Microsoft Office PowerPoint</Application>
  <PresentationFormat>On-screen Show (4:3)</PresentationFormat>
  <Paragraphs>281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  <vt:lpstr>Theory of machines      Wessam Al Azzawi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machines      Wessam Al Azzawi</dc:title>
  <dc:creator>Wessam</dc:creator>
  <cp:lastModifiedBy>Wessam</cp:lastModifiedBy>
  <cp:revision>298</cp:revision>
  <dcterms:created xsi:type="dcterms:W3CDTF">2018-10-06T04:41:10Z</dcterms:created>
  <dcterms:modified xsi:type="dcterms:W3CDTF">2018-11-03T21:09:49Z</dcterms:modified>
</cp:coreProperties>
</file>